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comments/comment1.xml" ContentType="application/vnd.openxmlformats-officedocument.presentationml.comments+xml"/>
  <Override PartName="/ppt/charts/chart2.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19"/>
  </p:notesMasterIdLst>
  <p:sldIdLst>
    <p:sldId id="258" r:id="rId2"/>
    <p:sldId id="283" r:id="rId3"/>
    <p:sldId id="259" r:id="rId4"/>
    <p:sldId id="261" r:id="rId5"/>
    <p:sldId id="264" r:id="rId6"/>
    <p:sldId id="268" r:id="rId7"/>
    <p:sldId id="270" r:id="rId8"/>
    <p:sldId id="272" r:id="rId9"/>
    <p:sldId id="284" r:id="rId10"/>
    <p:sldId id="273" r:id="rId11"/>
    <p:sldId id="285" r:id="rId12"/>
    <p:sldId id="274" r:id="rId13"/>
    <p:sldId id="276" r:id="rId14"/>
    <p:sldId id="282" r:id="rId15"/>
    <p:sldId id="279" r:id="rId16"/>
    <p:sldId id="280" r:id="rId17"/>
    <p:sldId id="281" r:id="rId18"/>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ny Assaraf" initials="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autoAdjust="0"/>
    <p:restoredTop sz="90909" autoAdjust="0"/>
  </p:normalViewPr>
  <p:slideViewPr>
    <p:cSldViewPr>
      <p:cViewPr varScale="1">
        <p:scale>
          <a:sx n="66" d="100"/>
          <a:sy n="66" d="100"/>
        </p:scale>
        <p:origin x="150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26"/>
    </mc:Choice>
    <mc:Fallback>
      <c:style val="26"/>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7331499853783874"/>
          <c:y val="3.5380292137395873E-2"/>
          <c:w val="0.78501832568204832"/>
          <c:h val="0.47438234622846071"/>
        </c:manualLayout>
      </c:layout>
      <c:barChart>
        <c:barDir val="col"/>
        <c:grouping val="clustered"/>
        <c:varyColors val="0"/>
        <c:ser>
          <c:idx val="0"/>
          <c:order val="0"/>
          <c:invertIfNegative val="0"/>
          <c:dPt>
            <c:idx val="0"/>
            <c:invertIfNegative val="0"/>
            <c:bubble3D val="0"/>
            <c:spPr>
              <a:solidFill>
                <a:srgbClr val="CC3300"/>
              </a:solidFill>
            </c:spPr>
            <c:extLst>
              <c:ext xmlns:c16="http://schemas.microsoft.com/office/drawing/2014/chart" uri="{C3380CC4-5D6E-409C-BE32-E72D297353CC}">
                <c16:uniqueId val="{00000000-D4E6-42F7-A118-59600837B02A}"/>
              </c:ext>
            </c:extLst>
          </c:dPt>
          <c:cat>
            <c:strRef>
              <c:f>Sheet1!$A$1:$A$5</c:f>
              <c:strCache>
                <c:ptCount val="5"/>
                <c:pt idx="0">
                  <c:v>P. falciparum</c:v>
                </c:pt>
                <c:pt idx="1">
                  <c:v>S. cerevisiae</c:v>
                </c:pt>
                <c:pt idx="2">
                  <c:v>D. melanogaster</c:v>
                </c:pt>
                <c:pt idx="3">
                  <c:v>C. elegans</c:v>
                </c:pt>
                <c:pt idx="4">
                  <c:v>H. sapiens</c:v>
                </c:pt>
              </c:strCache>
            </c:strRef>
          </c:cat>
          <c:val>
            <c:numRef>
              <c:f>Sheet1!$B$1:$B$5</c:f>
              <c:numCache>
                <c:formatCode>#,##0</c:formatCode>
                <c:ptCount val="5"/>
                <c:pt idx="0" formatCode="General">
                  <c:v>5777</c:v>
                </c:pt>
                <c:pt idx="1">
                  <c:v>8000</c:v>
                </c:pt>
                <c:pt idx="2" formatCode="General">
                  <c:v>17000</c:v>
                </c:pt>
                <c:pt idx="3" formatCode="General">
                  <c:v>21000</c:v>
                </c:pt>
                <c:pt idx="4" formatCode="General">
                  <c:v>23000</c:v>
                </c:pt>
              </c:numCache>
            </c:numRef>
          </c:val>
          <c:extLst>
            <c:ext xmlns:c16="http://schemas.microsoft.com/office/drawing/2014/chart" uri="{C3380CC4-5D6E-409C-BE32-E72D297353CC}">
              <c16:uniqueId val="{00000001-D4E6-42F7-A118-59600837B02A}"/>
            </c:ext>
          </c:extLst>
        </c:ser>
        <c:dLbls>
          <c:showLegendKey val="0"/>
          <c:showVal val="0"/>
          <c:showCatName val="0"/>
          <c:showSerName val="0"/>
          <c:showPercent val="0"/>
          <c:showBubbleSize val="0"/>
        </c:dLbls>
        <c:gapWidth val="81"/>
        <c:overlap val="-37"/>
        <c:axId val="65638784"/>
        <c:axId val="70973312"/>
      </c:barChart>
      <c:catAx>
        <c:axId val="65638784"/>
        <c:scaling>
          <c:orientation val="minMax"/>
        </c:scaling>
        <c:delete val="0"/>
        <c:axPos val="b"/>
        <c:numFmt formatCode="General" sourceLinked="0"/>
        <c:majorTickMark val="out"/>
        <c:minorTickMark val="none"/>
        <c:tickLblPos val="nextTo"/>
        <c:spPr>
          <a:ln w="15875"/>
        </c:spPr>
        <c:txPr>
          <a:bodyPr rot="-2700000"/>
          <a:lstStyle/>
          <a:p>
            <a:pPr>
              <a:defRPr lang="en-US" b="1" i="1">
                <a:latin typeface="+mn-lt"/>
              </a:defRPr>
            </a:pPr>
            <a:endParaRPr lang="he-IL"/>
          </a:p>
        </c:txPr>
        <c:crossAx val="70973312"/>
        <c:crosses val="autoZero"/>
        <c:auto val="1"/>
        <c:lblAlgn val="ctr"/>
        <c:lblOffset val="100"/>
        <c:noMultiLvlLbl val="0"/>
      </c:catAx>
      <c:valAx>
        <c:axId val="70973312"/>
        <c:scaling>
          <c:orientation val="minMax"/>
        </c:scaling>
        <c:delete val="0"/>
        <c:axPos val="l"/>
        <c:numFmt formatCode="General" sourceLinked="1"/>
        <c:majorTickMark val="out"/>
        <c:minorTickMark val="none"/>
        <c:tickLblPos val="nextTo"/>
        <c:spPr>
          <a:ln w="15875"/>
        </c:spPr>
        <c:txPr>
          <a:bodyPr/>
          <a:lstStyle/>
          <a:p>
            <a:pPr>
              <a:defRPr lang="en-US" sz="1600" b="1">
                <a:latin typeface="+mn-lt"/>
              </a:defRPr>
            </a:pPr>
            <a:endParaRPr lang="he-IL"/>
          </a:p>
        </c:txPr>
        <c:crossAx val="65638784"/>
        <c:crosses val="autoZero"/>
        <c:crossBetween val="between"/>
      </c:valAx>
    </c:plotArea>
    <c:plotVisOnly val="1"/>
    <c:dispBlanksAs val="gap"/>
    <c:showDLblsOverMax val="0"/>
  </c:chart>
  <c:txPr>
    <a:bodyPr/>
    <a:lstStyle/>
    <a:p>
      <a:pPr>
        <a:defRPr sz="1800" baseline="0">
          <a:latin typeface="Aharoni" pitchFamily="2" charset="-79"/>
        </a:defRPr>
      </a:pPr>
      <a:endParaRPr lang="he-IL"/>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barChart>
        <c:barDir val="col"/>
        <c:grouping val="clustered"/>
        <c:varyColors val="0"/>
        <c:ser>
          <c:idx val="0"/>
          <c:order val="0"/>
          <c:tx>
            <c:strRef>
              <c:f>Sheet1!$B$3</c:f>
              <c:strCache>
                <c:ptCount val="1"/>
                <c:pt idx="0">
                  <c:v>with chx</c:v>
                </c:pt>
              </c:strCache>
            </c:strRef>
          </c:tx>
          <c:invertIfNegative val="0"/>
          <c:cat>
            <c:strRef>
              <c:f>Sheet1!$C$2:$E$2</c:f>
              <c:strCache>
                <c:ptCount val="3"/>
                <c:pt idx="0">
                  <c:v>2ug</c:v>
                </c:pt>
                <c:pt idx="1">
                  <c:v>6ug</c:v>
                </c:pt>
                <c:pt idx="2">
                  <c:v>Phbirh</c:v>
                </c:pt>
              </c:strCache>
            </c:strRef>
          </c:cat>
          <c:val>
            <c:numRef>
              <c:f>Sheet1!$C$3:$E$3</c:f>
              <c:numCache>
                <c:formatCode>General</c:formatCode>
                <c:ptCount val="3"/>
                <c:pt idx="0">
                  <c:v>2.1000000000000005E-2</c:v>
                </c:pt>
                <c:pt idx="1">
                  <c:v>1.4E-2</c:v>
                </c:pt>
                <c:pt idx="2">
                  <c:v>2.0000000000000004E-2</c:v>
                </c:pt>
              </c:numCache>
            </c:numRef>
          </c:val>
          <c:extLst>
            <c:ext xmlns:c16="http://schemas.microsoft.com/office/drawing/2014/chart" uri="{C3380CC4-5D6E-409C-BE32-E72D297353CC}">
              <c16:uniqueId val="{00000000-BF44-45CA-9665-E8A9D7AB69D3}"/>
            </c:ext>
          </c:extLst>
        </c:ser>
        <c:ser>
          <c:idx val="1"/>
          <c:order val="1"/>
          <c:tx>
            <c:strRef>
              <c:f>Sheet1!$B$4</c:f>
              <c:strCache>
                <c:ptCount val="1"/>
                <c:pt idx="0">
                  <c:v>without chx</c:v>
                </c:pt>
              </c:strCache>
            </c:strRef>
          </c:tx>
          <c:invertIfNegative val="0"/>
          <c:cat>
            <c:strRef>
              <c:f>Sheet1!$C$2:$E$2</c:f>
              <c:strCache>
                <c:ptCount val="3"/>
                <c:pt idx="0">
                  <c:v>2ug</c:v>
                </c:pt>
                <c:pt idx="1">
                  <c:v>6ug</c:v>
                </c:pt>
                <c:pt idx="2">
                  <c:v>Phbirh</c:v>
                </c:pt>
              </c:strCache>
            </c:strRef>
          </c:cat>
          <c:val>
            <c:numRef>
              <c:f>Sheet1!$C$4:$E$4</c:f>
              <c:numCache>
                <c:formatCode>General</c:formatCode>
                <c:ptCount val="3"/>
                <c:pt idx="0">
                  <c:v>1.0999999999999998E-2</c:v>
                </c:pt>
                <c:pt idx="1">
                  <c:v>5.000000000000001E-3</c:v>
                </c:pt>
                <c:pt idx="2">
                  <c:v>2.0000000000000004E-2</c:v>
                </c:pt>
              </c:numCache>
            </c:numRef>
          </c:val>
          <c:extLst>
            <c:ext xmlns:c16="http://schemas.microsoft.com/office/drawing/2014/chart" uri="{C3380CC4-5D6E-409C-BE32-E72D297353CC}">
              <c16:uniqueId val="{00000001-BF44-45CA-9665-E8A9D7AB69D3}"/>
            </c:ext>
          </c:extLst>
        </c:ser>
        <c:dLbls>
          <c:showLegendKey val="0"/>
          <c:showVal val="0"/>
          <c:showCatName val="0"/>
          <c:showSerName val="0"/>
          <c:showPercent val="0"/>
          <c:showBubbleSize val="0"/>
        </c:dLbls>
        <c:gapWidth val="150"/>
        <c:axId val="65816832"/>
        <c:axId val="65826816"/>
      </c:barChart>
      <c:catAx>
        <c:axId val="65816832"/>
        <c:scaling>
          <c:orientation val="minMax"/>
        </c:scaling>
        <c:delete val="0"/>
        <c:axPos val="b"/>
        <c:numFmt formatCode="General" sourceLinked="0"/>
        <c:majorTickMark val="out"/>
        <c:minorTickMark val="none"/>
        <c:tickLblPos val="nextTo"/>
        <c:crossAx val="65826816"/>
        <c:crosses val="autoZero"/>
        <c:auto val="1"/>
        <c:lblAlgn val="ctr"/>
        <c:lblOffset val="100"/>
        <c:noMultiLvlLbl val="0"/>
      </c:catAx>
      <c:valAx>
        <c:axId val="65826816"/>
        <c:scaling>
          <c:orientation val="minMax"/>
        </c:scaling>
        <c:delete val="0"/>
        <c:axPos val="l"/>
        <c:majorGridlines/>
        <c:numFmt formatCode="General" sourceLinked="1"/>
        <c:majorTickMark val="out"/>
        <c:minorTickMark val="none"/>
        <c:tickLblPos val="nextTo"/>
        <c:crossAx val="65816832"/>
        <c:crosses val="autoZero"/>
        <c:crossBetween val="between"/>
      </c:valAx>
    </c:plotArea>
    <c:legend>
      <c:legendPos val="r"/>
      <c:overlay val="0"/>
    </c:legend>
    <c:plotVisOnly val="1"/>
    <c:dispBlanksAs val="gap"/>
    <c:showDLblsOverMax val="0"/>
  </c:chart>
  <c:txPr>
    <a:bodyPr/>
    <a:lstStyle/>
    <a:p>
      <a:pPr>
        <a:defRPr sz="1800"/>
      </a:pPr>
      <a:endParaRPr lang="he-IL"/>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7-06-08T13:01:57.206" idx="1">
    <p:pos x="10" y="10"/>
    <p:text>in order to find out if it is NMD, we looked for splicing in the 3' UTR, which is another factor required for NMD. we looked into RNA seq preformed by otto et al. and we saw that in the early stages there is something in the 3 prime UTR. for further investigation we did a pcr with these primers on cDNA of the parasites with the overexpression of pfsr1 and we found out that indeed there is a splicing event in the 3 prime UTR even though, there is no ORF.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85249335-FBCC-4D0D-95B0-653C00FF236E}" type="datetimeFigureOut">
              <a:rPr lang="he-IL" smtClean="0"/>
              <a:pPr/>
              <a:t>כ"ח/תמוז/תשע"ז</a:t>
            </a:fld>
            <a:endParaRPr lang="he-I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EBEEAAEA-C0E2-4120-8306-C1DBEA3C9E8F}" type="slidenum">
              <a:rPr lang="he-IL" smtClean="0"/>
              <a:pPr/>
              <a:t>‹#›</a:t>
            </a:fld>
            <a:endParaRPr lang="he-IL"/>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16670177-339D-4260-B4D1-2BA3C7D5F722}" type="slidenum">
              <a:rPr lang="en-US" smtClean="0">
                <a:ea typeface="Times New Roman (Hebrew)" charset="0"/>
              </a:rPr>
              <a:pPr/>
              <a:t>4</a:t>
            </a:fld>
            <a:endParaRPr lang="en-US">
              <a:ea typeface="Times New Roman (Hebrew)"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algn="l" eaLnBrk="1" hangingPunct="1"/>
            <a:r>
              <a:rPr lang="en-US" dirty="0"/>
              <a:t>Intro:</a:t>
            </a:r>
          </a:p>
          <a:p>
            <a:pPr algn="l" eaLnBrk="1" hangingPunct="1"/>
            <a:endParaRPr lang="en-US" dirty="0"/>
          </a:p>
        </p:txBody>
      </p:sp>
    </p:spTree>
    <p:extLst>
      <p:ext uri="{BB962C8B-B14F-4D97-AF65-F5344CB8AC3E}">
        <p14:creationId xmlns:p14="http://schemas.microsoft.com/office/powerpoint/2010/main" val="415792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lang="en-US" dirty="0"/>
              <a:t>It is clear that</a:t>
            </a:r>
            <a:r>
              <a:rPr lang="en-US" baseline="0" dirty="0"/>
              <a:t> regulation of </a:t>
            </a:r>
            <a:r>
              <a:rPr lang="en-US" baseline="0" dirty="0" err="1"/>
              <a:t>var</a:t>
            </a:r>
            <a:r>
              <a:rPr lang="en-US" baseline="0" dirty="0"/>
              <a:t> gene transcription happens in several layers: the level of the gene, chromatin remodeling and nuclear organization. In my project I propose to focus on understanding the basic level of gene transcription since each gene is a complete unit that contains all regulatory elements that can either keep it silent or active. </a:t>
            </a:r>
            <a:endParaRPr lang="he-IL" dirty="0"/>
          </a:p>
        </p:txBody>
      </p:sp>
      <p:sp>
        <p:nvSpPr>
          <p:cNvPr id="4" name="Slide Number Placeholder 3"/>
          <p:cNvSpPr>
            <a:spLocks noGrp="1"/>
          </p:cNvSpPr>
          <p:nvPr>
            <p:ph type="sldNum" sz="quarter" idx="10"/>
          </p:nvPr>
        </p:nvSpPr>
        <p:spPr/>
        <p:txBody>
          <a:bodyPr/>
          <a:lstStyle/>
          <a:p>
            <a:pPr>
              <a:defRPr/>
            </a:pPr>
            <a:fld id="{EC3C256C-D396-47D2-8322-FFCEF658EAAD}" type="slidenum">
              <a:rPr lang="en-US" smtClean="0"/>
              <a:pPr>
                <a:defRPr/>
              </a:pPr>
              <a:t>5</a:t>
            </a:fld>
            <a:endParaRPr lang="en-US"/>
          </a:p>
        </p:txBody>
      </p:sp>
    </p:spTree>
    <p:extLst>
      <p:ext uri="{BB962C8B-B14F-4D97-AF65-F5344CB8AC3E}">
        <p14:creationId xmlns:p14="http://schemas.microsoft.com/office/powerpoint/2010/main" val="281988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3C256C-D396-47D2-8322-FFCEF658EAAD}" type="slidenum">
              <a:rPr lang="en-US" smtClean="0"/>
              <a:pPr>
                <a:defRPr/>
              </a:pPr>
              <a:t>6</a:t>
            </a:fld>
            <a:endParaRPr lang="en-US"/>
          </a:p>
        </p:txBody>
      </p:sp>
    </p:spTree>
    <p:extLst>
      <p:ext uri="{BB962C8B-B14F-4D97-AF65-F5344CB8AC3E}">
        <p14:creationId xmlns:p14="http://schemas.microsoft.com/office/powerpoint/2010/main" val="4186377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BFCF5C25-8424-489C-86EE-65C9F6B782E9}" type="slidenum">
              <a:rPr lang="he-IL" smtClean="0"/>
              <a:pPr/>
              <a:t>8</a:t>
            </a:fld>
            <a:endParaRPr lang="he-IL"/>
          </a:p>
        </p:txBody>
      </p:sp>
    </p:spTree>
    <p:extLst>
      <p:ext uri="{BB962C8B-B14F-4D97-AF65-F5344CB8AC3E}">
        <p14:creationId xmlns:p14="http://schemas.microsoft.com/office/powerpoint/2010/main" val="2040559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10"/>
          </p:nvPr>
        </p:nvSpPr>
        <p:spPr/>
        <p:txBody>
          <a:bodyPr/>
          <a:lstStyle/>
          <a:p>
            <a:fld id="{C2496418-1735-458A-AB94-78BD2C9C37D5}" type="slidenum">
              <a:rPr lang="he-IL" smtClean="0"/>
              <a:pPr/>
              <a:t>13</a:t>
            </a:fld>
            <a:endParaRPr lang="he-IL"/>
          </a:p>
        </p:txBody>
      </p:sp>
    </p:spTree>
    <p:extLst>
      <p:ext uri="{BB962C8B-B14F-4D97-AF65-F5344CB8AC3E}">
        <p14:creationId xmlns:p14="http://schemas.microsoft.com/office/powerpoint/2010/main" val="3876885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a:t>Click to edit Master title style</a:t>
            </a:r>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26881F8B-DDF3-4095-9958-7CD44D7510A0}" type="datetimeFigureOut">
              <a:rPr lang="he-IL" smtClean="0"/>
              <a:pPr/>
              <a:t>כ"ח/תמוז/תשע"ז</a:t>
            </a:fld>
            <a:endParaRPr lang="he-IL"/>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he-IL"/>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D1E1B691-34A6-4108-AACD-D594995871C0}" type="slidenum">
              <a:rPr lang="he-IL" smtClean="0"/>
              <a:pPr/>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6881F8B-DDF3-4095-9958-7CD44D7510A0}" type="datetimeFigureOut">
              <a:rPr lang="he-IL" smtClean="0"/>
              <a:pPr/>
              <a:t>כ"ח/תמוז/תשע"ז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1E1B691-34A6-4108-AACD-D594995871C0}" type="slidenum">
              <a:rPr lang="he-IL" smtClean="0"/>
              <a:pPr/>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6881F8B-DDF3-4095-9958-7CD44D7510A0}" type="datetimeFigureOut">
              <a:rPr lang="he-IL" smtClean="0"/>
              <a:pPr/>
              <a:t>כ"ח/תמוז/תשע"ז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1E1B691-34A6-4108-AACD-D594995871C0}" type="slidenum">
              <a:rPr lang="he-IL" smtClean="0"/>
              <a:pPr/>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a:t>Click to edit Master title style</a:t>
            </a:r>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26881F8B-DDF3-4095-9958-7CD44D7510A0}" type="datetimeFigureOut">
              <a:rPr lang="he-IL" smtClean="0"/>
              <a:pPr/>
              <a:t>כ"ח/תמוז/תשע"ז</a:t>
            </a:fld>
            <a:endParaRPr lang="he-IL"/>
          </a:p>
        </p:txBody>
      </p:sp>
      <p:sp>
        <p:nvSpPr>
          <p:cNvPr id="5" name="Footer Placeholder 4"/>
          <p:cNvSpPr>
            <a:spLocks noGrp="1"/>
          </p:cNvSpPr>
          <p:nvPr>
            <p:ph type="ftr" sz="quarter" idx="11"/>
          </p:nvPr>
        </p:nvSpPr>
        <p:spPr>
          <a:xfrm>
            <a:off x="457200" y="6480969"/>
            <a:ext cx="4260056" cy="300831"/>
          </a:xfrm>
        </p:spPr>
        <p:txBody>
          <a:bodyPr/>
          <a:lstStyle/>
          <a:p>
            <a:endParaRPr lang="he-IL"/>
          </a:p>
        </p:txBody>
      </p:sp>
      <p:sp>
        <p:nvSpPr>
          <p:cNvPr id="6" name="Slide Number Placeholder 5"/>
          <p:cNvSpPr>
            <a:spLocks noGrp="1"/>
          </p:cNvSpPr>
          <p:nvPr>
            <p:ph type="sldNum" sz="quarter" idx="12"/>
          </p:nvPr>
        </p:nvSpPr>
        <p:spPr/>
        <p:txBody>
          <a:bodyPr/>
          <a:lstStyle/>
          <a:p>
            <a:fld id="{D1E1B691-34A6-4108-AACD-D594995871C0}" type="slidenum">
              <a:rPr lang="he-IL" smtClean="0"/>
              <a:pPr/>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26881F8B-DDF3-4095-9958-7CD44D7510A0}" type="datetimeFigureOut">
              <a:rPr lang="he-IL" smtClean="0"/>
              <a:pPr/>
              <a:t>כ"ח/תמוז/תשע"ז</a:t>
            </a:fld>
            <a:endParaRPr lang="he-IL"/>
          </a:p>
        </p:txBody>
      </p:sp>
      <p:sp>
        <p:nvSpPr>
          <p:cNvPr id="5" name="Footer Placeholder 4"/>
          <p:cNvSpPr>
            <a:spLocks noGrp="1"/>
          </p:cNvSpPr>
          <p:nvPr>
            <p:ph type="ftr" sz="quarter" idx="11"/>
          </p:nvPr>
        </p:nvSpPr>
        <p:spPr>
          <a:xfrm>
            <a:off x="2619376" y="6480969"/>
            <a:ext cx="4260056" cy="300831"/>
          </a:xfrm>
        </p:spPr>
        <p:txBody>
          <a:bodyPr/>
          <a:lstStyle/>
          <a:p>
            <a:endParaRPr lang="he-IL"/>
          </a:p>
        </p:txBody>
      </p:sp>
      <p:sp>
        <p:nvSpPr>
          <p:cNvPr id="6" name="Slide Number Placeholder 5"/>
          <p:cNvSpPr>
            <a:spLocks noGrp="1"/>
          </p:cNvSpPr>
          <p:nvPr>
            <p:ph type="sldNum" sz="quarter" idx="12"/>
          </p:nvPr>
        </p:nvSpPr>
        <p:spPr>
          <a:xfrm>
            <a:off x="8451056" y="809624"/>
            <a:ext cx="502920" cy="300831"/>
          </a:xfrm>
        </p:spPr>
        <p:txBody>
          <a:bodyPr/>
          <a:lstStyle/>
          <a:p>
            <a:fld id="{D1E1B691-34A6-4108-AACD-D594995871C0}" type="slidenum">
              <a:rPr lang="he-IL" smtClean="0"/>
              <a:pPr/>
              <a:t>‹#›</a:t>
            </a:fld>
            <a:endParaRPr lang="he-IL"/>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a:t>Click to edit Master title style</a:t>
            </a:r>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a:t>Click to edit Master title style</a:t>
            </a:r>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26881F8B-DDF3-4095-9958-7CD44D7510A0}" type="datetimeFigureOut">
              <a:rPr lang="he-IL" smtClean="0"/>
              <a:pPr/>
              <a:t>כ"ח/תמוז/תשע"ז</a:t>
            </a:fld>
            <a:endParaRPr lang="he-IL"/>
          </a:p>
        </p:txBody>
      </p:sp>
      <p:sp>
        <p:nvSpPr>
          <p:cNvPr id="6" name="Footer Placeholder 5"/>
          <p:cNvSpPr>
            <a:spLocks noGrp="1"/>
          </p:cNvSpPr>
          <p:nvPr>
            <p:ph type="ftr" sz="quarter" idx="11"/>
          </p:nvPr>
        </p:nvSpPr>
        <p:spPr>
          <a:xfrm>
            <a:off x="457200" y="6480969"/>
            <a:ext cx="4260056" cy="301752"/>
          </a:xfrm>
        </p:spPr>
        <p:txBody>
          <a:bodyPr/>
          <a:lstStyle/>
          <a:p>
            <a:endParaRPr lang="he-IL"/>
          </a:p>
        </p:txBody>
      </p:sp>
      <p:sp>
        <p:nvSpPr>
          <p:cNvPr id="7" name="Slide Number Placeholder 6"/>
          <p:cNvSpPr>
            <a:spLocks noGrp="1"/>
          </p:cNvSpPr>
          <p:nvPr>
            <p:ph type="sldNum" sz="quarter" idx="12"/>
          </p:nvPr>
        </p:nvSpPr>
        <p:spPr>
          <a:xfrm>
            <a:off x="7589520" y="6480969"/>
            <a:ext cx="502920" cy="301752"/>
          </a:xfrm>
        </p:spPr>
        <p:txBody>
          <a:bodyPr/>
          <a:lstStyle/>
          <a:p>
            <a:fld id="{D1E1B691-34A6-4108-AACD-D594995871C0}" type="slidenum">
              <a:rPr lang="he-IL" smtClean="0"/>
              <a:pPr/>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a:t>Click to edit Master title style</a:t>
            </a:r>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26881F8B-DDF3-4095-9958-7CD44D7510A0}" type="datetimeFigureOut">
              <a:rPr lang="he-IL" smtClean="0"/>
              <a:pPr/>
              <a:t>כ"ח/תמוז/תשע"ז</a:t>
            </a:fld>
            <a:endParaRPr lang="he-IL"/>
          </a:p>
        </p:txBody>
      </p:sp>
      <p:sp>
        <p:nvSpPr>
          <p:cNvPr id="8" name="Footer Placeholder 7"/>
          <p:cNvSpPr>
            <a:spLocks noGrp="1"/>
          </p:cNvSpPr>
          <p:nvPr>
            <p:ph type="ftr" sz="quarter" idx="11"/>
          </p:nvPr>
        </p:nvSpPr>
        <p:spPr>
          <a:xfrm>
            <a:off x="457200" y="6480969"/>
            <a:ext cx="4261104" cy="301752"/>
          </a:xfrm>
        </p:spPr>
        <p:txBody>
          <a:bodyPr/>
          <a:lstStyle/>
          <a:p>
            <a:endParaRPr lang="he-IL"/>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D1E1B691-34A6-4108-AACD-D594995871C0}" type="slidenum">
              <a:rPr lang="he-IL" smtClean="0"/>
              <a:pPr/>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a:t>Click to edit Master title style</a:t>
            </a:r>
          </a:p>
        </p:txBody>
      </p:sp>
      <p:sp>
        <p:nvSpPr>
          <p:cNvPr id="3" name="Date Placeholder 2"/>
          <p:cNvSpPr>
            <a:spLocks noGrp="1"/>
          </p:cNvSpPr>
          <p:nvPr>
            <p:ph type="dt" sz="half" idx="10"/>
          </p:nvPr>
        </p:nvSpPr>
        <p:spPr/>
        <p:txBody>
          <a:bodyPr/>
          <a:lstStyle/>
          <a:p>
            <a:fld id="{26881F8B-DDF3-4095-9958-7CD44D7510A0}" type="datetimeFigureOut">
              <a:rPr lang="he-IL" smtClean="0"/>
              <a:pPr/>
              <a:t>כ"ח/תמוז/תשע"ז</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1E1B691-34A6-4108-AACD-D594995871C0}" type="slidenum">
              <a:rPr lang="he-IL" smtClean="0"/>
              <a:pPr/>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26881F8B-DDF3-4095-9958-7CD44D7510A0}" type="datetimeFigureOut">
              <a:rPr lang="he-IL" smtClean="0"/>
              <a:pPr/>
              <a:t>כ"ח/תמוז/תשע"ז</a:t>
            </a:fld>
            <a:endParaRPr lang="he-IL"/>
          </a:p>
        </p:txBody>
      </p:sp>
      <p:sp>
        <p:nvSpPr>
          <p:cNvPr id="3" name="Footer Placeholder 2"/>
          <p:cNvSpPr>
            <a:spLocks noGrp="1"/>
          </p:cNvSpPr>
          <p:nvPr>
            <p:ph type="ftr" sz="quarter" idx="11"/>
          </p:nvPr>
        </p:nvSpPr>
        <p:spPr>
          <a:xfrm>
            <a:off x="457200" y="6481890"/>
            <a:ext cx="4260056" cy="300831"/>
          </a:xfrm>
        </p:spPr>
        <p:txBody>
          <a:bodyPr/>
          <a:lstStyle/>
          <a:p>
            <a:endParaRPr lang="he-IL"/>
          </a:p>
        </p:txBody>
      </p:sp>
      <p:sp>
        <p:nvSpPr>
          <p:cNvPr id="4" name="Slide Number Placeholder 3"/>
          <p:cNvSpPr>
            <a:spLocks noGrp="1"/>
          </p:cNvSpPr>
          <p:nvPr>
            <p:ph type="sldNum" sz="quarter" idx="12"/>
          </p:nvPr>
        </p:nvSpPr>
        <p:spPr>
          <a:xfrm>
            <a:off x="7589520" y="6480969"/>
            <a:ext cx="502920" cy="301752"/>
          </a:xfrm>
        </p:spPr>
        <p:txBody>
          <a:bodyPr/>
          <a:lstStyle/>
          <a:p>
            <a:fld id="{D1E1B691-34A6-4108-AACD-D594995871C0}" type="slidenum">
              <a:rPr lang="he-IL" smtClean="0"/>
              <a:pPr/>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a:t>Click to edit Master title style</a:t>
            </a:r>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26881F8B-DDF3-4095-9958-7CD44D7510A0}" type="datetimeFigureOut">
              <a:rPr lang="he-IL" smtClean="0"/>
              <a:pPr/>
              <a:t>כ"ח/תמוז/תשע"ז</a:t>
            </a:fld>
            <a:endParaRPr lang="he-IL"/>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he-IL"/>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D1E1B691-34A6-4108-AACD-D594995871C0}" type="slidenum">
              <a:rPr lang="he-IL" smtClean="0"/>
              <a:pPr/>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a:t>Click to edit Master title style</a:t>
            </a:r>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26881F8B-DDF3-4095-9958-7CD44D7510A0}" type="datetimeFigureOut">
              <a:rPr lang="he-IL" smtClean="0"/>
              <a:pPr/>
              <a:t>כ"ח/תמוז/תשע"ז</a:t>
            </a:fld>
            <a:endParaRPr lang="he-IL"/>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he-IL"/>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D1E1B691-34A6-4108-AACD-D594995871C0}" type="slidenum">
              <a:rPr lang="he-IL" smtClean="0"/>
              <a:pPr/>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26881F8B-DDF3-4095-9958-7CD44D7510A0}" type="datetimeFigureOut">
              <a:rPr lang="he-IL" smtClean="0"/>
              <a:pPr/>
              <a:t>כ"ח/תמוז/תשע"ז</a:t>
            </a:fld>
            <a:endParaRPr lang="he-IL"/>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he-IL"/>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D1E1B691-34A6-4108-AACD-D594995871C0}" type="slidenum">
              <a:rPr lang="he-IL" smtClean="0"/>
              <a:pPr/>
              <a:t>‹#›</a:t>
            </a:fld>
            <a:endParaRPr lang="he-IL"/>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484632" algn="l" rtl="1"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r" rtl="1"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r" rtl="1"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r" rtl="1"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r" rtl="1"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r" rtl="1"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r" rtl="1"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r" rtl="1"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r" rtl="1"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r" rtl="1"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tif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1016" y="829733"/>
            <a:ext cx="6619244" cy="2677648"/>
          </a:xfrm>
        </p:spPr>
        <p:txBody>
          <a:bodyPr/>
          <a:lstStyle/>
          <a:p>
            <a:pPr algn="ctr" rtl="0"/>
            <a:r>
              <a:rPr lang="en-US" dirty="0"/>
              <a:t>Auto-regulation of PfSR1in </a:t>
            </a:r>
            <a:r>
              <a:rPr lang="en-US" i="1" dirty="0"/>
              <a:t>plasmodium </a:t>
            </a:r>
            <a:r>
              <a:rPr lang="en-US" i="1" dirty="0" err="1"/>
              <a:t>falciparum</a:t>
            </a:r>
            <a:endParaRPr lang="he-IL" dirty="0"/>
          </a:p>
        </p:txBody>
      </p:sp>
      <p:sp>
        <p:nvSpPr>
          <p:cNvPr id="3" name="Subtitle 2"/>
          <p:cNvSpPr>
            <a:spLocks noGrp="1"/>
          </p:cNvSpPr>
          <p:nvPr>
            <p:ph type="subTitle" idx="1"/>
          </p:nvPr>
        </p:nvSpPr>
        <p:spPr>
          <a:xfrm>
            <a:off x="1387289" y="3596281"/>
            <a:ext cx="5891022" cy="1752600"/>
          </a:xfrm>
        </p:spPr>
        <p:txBody>
          <a:bodyPr>
            <a:noAutofit/>
          </a:bodyPr>
          <a:lstStyle/>
          <a:p>
            <a:pPr algn="ctr" rtl="0"/>
            <a:r>
              <a:rPr lang="en-US" sz="2200" b="1" dirty="0">
                <a:solidFill>
                  <a:schemeClr val="tx1"/>
                </a:solidFill>
              </a:rPr>
              <a:t>Shany Assaraf</a:t>
            </a:r>
          </a:p>
          <a:p>
            <a:pPr algn="ctr" rtl="0"/>
            <a:r>
              <a:rPr lang="en-US" sz="2200" b="1" dirty="0">
                <a:solidFill>
                  <a:schemeClr val="tx1"/>
                </a:solidFill>
              </a:rPr>
              <a:t>P.I: Ron </a:t>
            </a:r>
            <a:r>
              <a:rPr lang="en-US" sz="2200" b="1" dirty="0" err="1">
                <a:solidFill>
                  <a:schemeClr val="tx1"/>
                </a:solidFill>
              </a:rPr>
              <a:t>Dzikowski</a:t>
            </a:r>
            <a:endParaRPr lang="en-US" sz="2200" b="1" dirty="0">
              <a:solidFill>
                <a:schemeClr val="tx1"/>
              </a:solidFill>
            </a:endParaRPr>
          </a:p>
          <a:p>
            <a:pPr algn="ctr" rtl="0">
              <a:lnSpc>
                <a:spcPct val="150000"/>
              </a:lnSpc>
            </a:pPr>
            <a:r>
              <a:rPr lang="en-US" altLang="zh-CN" sz="1800" b="1" dirty="0">
                <a:solidFill>
                  <a:schemeClr val="tx1"/>
                </a:solidFill>
                <a:ea typeface="SimSun" charset="-122"/>
              </a:rPr>
              <a:t>Department of Microbiology &amp; Molecular Genetics, IMRIC, Hebrew University-Hadassah Medical School, Jerusalem, Israel.</a:t>
            </a:r>
            <a:endParaRPr lang="en-US" sz="1800" b="1" dirty="0">
              <a:solidFill>
                <a:schemeClr val="tx1"/>
              </a:solidFill>
            </a:endParaRPr>
          </a:p>
          <a:p>
            <a:pPr algn="ctr" rtl="0"/>
            <a:endParaRPr lang="he-IL" sz="1800" b="1" dirty="0">
              <a:solidFill>
                <a:schemeClr val="tx1"/>
              </a:solidFill>
            </a:endParaRPr>
          </a:p>
        </p:txBody>
      </p:sp>
    </p:spTree>
    <p:extLst>
      <p:ext uri="{BB962C8B-B14F-4D97-AF65-F5344CB8AC3E}">
        <p14:creationId xmlns:p14="http://schemas.microsoft.com/office/powerpoint/2010/main" val="3034869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srcRect/>
          <a:stretch>
            <a:fillRect/>
          </a:stretch>
        </p:blipFill>
        <p:spPr bwMode="auto">
          <a:xfrm>
            <a:off x="1071538" y="1357298"/>
            <a:ext cx="7218521" cy="4572032"/>
          </a:xfrm>
          <a:prstGeom prst="rect">
            <a:avLst/>
          </a:prstGeom>
          <a:noFill/>
          <a:ln w="9525">
            <a:noFill/>
            <a:miter lim="800000"/>
            <a:headEnd/>
            <a:tailEnd/>
          </a:ln>
        </p:spPr>
      </p:pic>
      <p:sp>
        <p:nvSpPr>
          <p:cNvPr id="2" name="Title 1"/>
          <p:cNvSpPr>
            <a:spLocks noGrp="1"/>
          </p:cNvSpPr>
          <p:nvPr>
            <p:ph type="title"/>
          </p:nvPr>
        </p:nvSpPr>
        <p:spPr/>
        <p:txBody>
          <a:bodyPr/>
          <a:lstStyle/>
          <a:p>
            <a:pPr algn="ctr"/>
            <a:r>
              <a:rPr lang="en-US" dirty="0"/>
              <a:t>Alternative splicing </a:t>
            </a:r>
            <a:endParaRPr lang="he-IL" dirty="0"/>
          </a:p>
        </p:txBody>
      </p:sp>
      <p:sp>
        <p:nvSpPr>
          <p:cNvPr id="3" name="Content Placeholder 2"/>
          <p:cNvSpPr>
            <a:spLocks noGrp="1"/>
          </p:cNvSpPr>
          <p:nvPr>
            <p:ph idx="1"/>
          </p:nvPr>
        </p:nvSpPr>
        <p:spPr/>
        <p:txBody>
          <a:bodyPr/>
          <a:lstStyle/>
          <a:p>
            <a:endParaRPr lang="he-IL" dirty="0"/>
          </a:p>
        </p:txBody>
      </p:sp>
      <p:grpSp>
        <p:nvGrpSpPr>
          <p:cNvPr id="4" name="Group 5"/>
          <p:cNvGrpSpPr>
            <a:grpSpLocks/>
          </p:cNvGrpSpPr>
          <p:nvPr/>
        </p:nvGrpSpPr>
        <p:grpSpPr bwMode="auto">
          <a:xfrm>
            <a:off x="2357423" y="1785926"/>
            <a:ext cx="4857751" cy="3648075"/>
            <a:chOff x="3217481" y="3607781"/>
            <a:chExt cx="5085457" cy="3707428"/>
          </a:xfrm>
        </p:grpSpPr>
        <p:sp>
          <p:nvSpPr>
            <p:cNvPr id="6" name="TextBox 4"/>
            <p:cNvSpPr txBox="1">
              <a:spLocks noChangeArrowheads="1"/>
            </p:cNvSpPr>
            <p:nvPr/>
          </p:nvSpPr>
          <p:spPr bwMode="auto">
            <a:xfrm rot="16200000">
              <a:off x="2219925" y="4605337"/>
              <a:ext cx="2285096" cy="289983"/>
            </a:xfrm>
            <a:prstGeom prst="rect">
              <a:avLst/>
            </a:prstGeom>
            <a:noFill/>
            <a:ln w="9525">
              <a:noFill/>
              <a:miter lim="800000"/>
              <a:headEnd/>
              <a:tailEnd/>
            </a:ln>
          </p:spPr>
          <p:txBody>
            <a:bodyPr>
              <a:spAutoFit/>
            </a:bodyPr>
            <a:lstStyle/>
            <a:p>
              <a:pPr algn="ctr">
                <a:defRPr/>
              </a:pPr>
              <a:r>
                <a:rPr lang="en-US" sz="1200" b="1" dirty="0">
                  <a:solidFill>
                    <a:prstClr val="black"/>
                  </a:solidFill>
                  <a:cs typeface="Aharoni" pitchFamily="2" charset="-79"/>
                </a:rPr>
                <a:t># of Genes</a:t>
              </a:r>
            </a:p>
          </p:txBody>
        </p:sp>
        <p:graphicFrame>
          <p:nvGraphicFramePr>
            <p:cNvPr id="5" name="Chart 4"/>
            <p:cNvGraphicFramePr>
              <a:graphicFrameLocks/>
            </p:cNvGraphicFramePr>
            <p:nvPr/>
          </p:nvGraphicFramePr>
          <p:xfrm>
            <a:off x="3516627" y="3752981"/>
            <a:ext cx="4786311" cy="3562228"/>
          </p:xfrm>
          <a:graphic>
            <a:graphicData uri="http://schemas.openxmlformats.org/drawingml/2006/chart">
              <c:chart xmlns:c="http://schemas.openxmlformats.org/drawingml/2006/chart" xmlns:r="http://schemas.openxmlformats.org/officeDocument/2006/relationships" r:id="rId3"/>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82878E-7420-4530-BF73-9A4E49DD271B}"/>
              </a:ext>
            </a:extLst>
          </p:cNvPr>
          <p:cNvSpPr>
            <a:spLocks noGrp="1"/>
          </p:cNvSpPr>
          <p:nvPr>
            <p:ph type="title"/>
          </p:nvPr>
        </p:nvSpPr>
        <p:spPr/>
        <p:txBody>
          <a:bodyPr/>
          <a:lstStyle/>
          <a:p>
            <a:pPr algn="ctr"/>
            <a:r>
              <a:rPr lang="en-US" i="1" dirty="0"/>
              <a:t>pfSR1</a:t>
            </a:r>
            <a:endParaRPr lang="he-IL" i="1" dirty="0"/>
          </a:p>
        </p:txBody>
      </p:sp>
      <p:pic>
        <p:nvPicPr>
          <p:cNvPr id="4" name="תמונה 3">
            <a:extLst>
              <a:ext uri="{FF2B5EF4-FFF2-40B4-BE49-F238E27FC236}">
                <a16:creationId xmlns:a16="http://schemas.microsoft.com/office/drawing/2014/main" id="{5AB47C4D-87CE-40EB-8D34-404E4972EFF1}"/>
              </a:ext>
            </a:extLst>
          </p:cNvPr>
          <p:cNvPicPr>
            <a:picLocks noChangeAspect="1"/>
          </p:cNvPicPr>
          <p:nvPr/>
        </p:nvPicPr>
        <p:blipFill rotWithShape="1">
          <a:blip r:embed="rId2"/>
          <a:srcRect l="18500" t="19924" r="20075" b="14983"/>
          <a:stretch/>
        </p:blipFill>
        <p:spPr>
          <a:xfrm>
            <a:off x="307332" y="1484784"/>
            <a:ext cx="8354249" cy="4977474"/>
          </a:xfrm>
          <a:prstGeom prst="rect">
            <a:avLst/>
          </a:prstGeom>
        </p:spPr>
      </p:pic>
      <p:sp>
        <p:nvSpPr>
          <p:cNvPr id="7" name="TextBox 6">
            <a:extLst>
              <a:ext uri="{FF2B5EF4-FFF2-40B4-BE49-F238E27FC236}">
                <a16:creationId xmlns:a16="http://schemas.microsoft.com/office/drawing/2014/main" id="{C60A89FF-D7F6-49F0-B50F-CB568679C6B8}"/>
              </a:ext>
            </a:extLst>
          </p:cNvPr>
          <p:cNvSpPr txBox="1"/>
          <p:nvPr/>
        </p:nvSpPr>
        <p:spPr>
          <a:xfrm>
            <a:off x="549765" y="3742688"/>
            <a:ext cx="8144494" cy="461665"/>
          </a:xfrm>
          <a:prstGeom prst="rect">
            <a:avLst/>
          </a:prstGeom>
          <a:noFill/>
        </p:spPr>
        <p:txBody>
          <a:bodyPr wrap="square" rtlCol="1">
            <a:spAutoFit/>
          </a:bodyPr>
          <a:lstStyle/>
          <a:p>
            <a:r>
              <a:rPr lang="en-US" sz="2400" b="1" dirty="0">
                <a:solidFill>
                  <a:schemeClr val="bg1"/>
                </a:solidFill>
              </a:rPr>
              <a:t>AS in cell adhesion and pathogenicity genes’ mRNAs</a:t>
            </a:r>
            <a:endParaRPr lang="he-IL" sz="2400" b="1" dirty="0">
              <a:solidFill>
                <a:schemeClr val="bg1"/>
              </a:solidFill>
            </a:endParaRPr>
          </a:p>
        </p:txBody>
      </p:sp>
      <p:sp>
        <p:nvSpPr>
          <p:cNvPr id="8" name="TextBox 7">
            <a:extLst>
              <a:ext uri="{FF2B5EF4-FFF2-40B4-BE49-F238E27FC236}">
                <a16:creationId xmlns:a16="http://schemas.microsoft.com/office/drawing/2014/main" id="{24A0A9C9-09AA-45AE-9A84-4D6CBD4CC0D9}"/>
              </a:ext>
            </a:extLst>
          </p:cNvPr>
          <p:cNvSpPr txBox="1"/>
          <p:nvPr/>
        </p:nvSpPr>
        <p:spPr>
          <a:xfrm>
            <a:off x="274654" y="4510273"/>
            <a:ext cx="7144988" cy="461665"/>
          </a:xfrm>
          <a:prstGeom prst="rect">
            <a:avLst/>
          </a:prstGeom>
          <a:noFill/>
        </p:spPr>
        <p:txBody>
          <a:bodyPr wrap="square" rtlCol="1">
            <a:spAutoFit/>
          </a:bodyPr>
          <a:lstStyle/>
          <a:p>
            <a:r>
              <a:rPr lang="en-US" sz="2400" b="1" dirty="0">
                <a:solidFill>
                  <a:schemeClr val="bg1"/>
                </a:solidFill>
              </a:rPr>
              <a:t>AS in transport proteins’ mRNAs</a:t>
            </a:r>
            <a:endParaRPr lang="he-IL" sz="2400" b="1" dirty="0">
              <a:solidFill>
                <a:schemeClr val="bg1"/>
              </a:solidFill>
            </a:endParaRPr>
          </a:p>
        </p:txBody>
      </p:sp>
      <p:sp>
        <p:nvSpPr>
          <p:cNvPr id="9" name="TextBox 8">
            <a:extLst>
              <a:ext uri="{FF2B5EF4-FFF2-40B4-BE49-F238E27FC236}">
                <a16:creationId xmlns:a16="http://schemas.microsoft.com/office/drawing/2014/main" id="{D0A9EA11-1CEA-4CA9-A68D-4200155D170C}"/>
              </a:ext>
            </a:extLst>
          </p:cNvPr>
          <p:cNvSpPr txBox="1"/>
          <p:nvPr/>
        </p:nvSpPr>
        <p:spPr>
          <a:xfrm>
            <a:off x="755576" y="5066813"/>
            <a:ext cx="7144988" cy="461665"/>
          </a:xfrm>
          <a:prstGeom prst="rect">
            <a:avLst/>
          </a:prstGeom>
          <a:noFill/>
        </p:spPr>
        <p:txBody>
          <a:bodyPr wrap="square" rtlCol="1">
            <a:spAutoFit/>
          </a:bodyPr>
          <a:lstStyle/>
          <a:p>
            <a:r>
              <a:rPr lang="en-US" sz="2400" b="1" dirty="0">
                <a:solidFill>
                  <a:schemeClr val="bg1"/>
                </a:solidFill>
              </a:rPr>
              <a:t>AS in lipid biosynthesis genes’ mRNAs</a:t>
            </a:r>
            <a:endParaRPr lang="he-IL" sz="2400" b="1" dirty="0">
              <a:solidFill>
                <a:schemeClr val="bg1"/>
              </a:solidFill>
            </a:endParaRPr>
          </a:p>
        </p:txBody>
      </p:sp>
      <p:sp>
        <p:nvSpPr>
          <p:cNvPr id="10" name="TextBox 9">
            <a:extLst>
              <a:ext uri="{FF2B5EF4-FFF2-40B4-BE49-F238E27FC236}">
                <a16:creationId xmlns:a16="http://schemas.microsoft.com/office/drawing/2014/main" id="{3AAC00AC-35D4-4AAF-BA86-49BB6A6C98A5}"/>
              </a:ext>
            </a:extLst>
          </p:cNvPr>
          <p:cNvSpPr txBox="1"/>
          <p:nvPr/>
        </p:nvSpPr>
        <p:spPr>
          <a:xfrm>
            <a:off x="307332" y="5739524"/>
            <a:ext cx="8386927" cy="830997"/>
          </a:xfrm>
          <a:prstGeom prst="rect">
            <a:avLst/>
          </a:prstGeom>
          <a:noFill/>
        </p:spPr>
        <p:txBody>
          <a:bodyPr wrap="square" rtlCol="1">
            <a:spAutoFit/>
          </a:bodyPr>
          <a:lstStyle/>
          <a:p>
            <a:pPr algn="ctr"/>
            <a:r>
              <a:rPr lang="en-US" sz="2400" b="1" dirty="0">
                <a:solidFill>
                  <a:srgbClr val="FF0000"/>
                </a:solidFill>
              </a:rPr>
              <a:t>Over-expression of pfsr1 influence AS activity in P. falciparum</a:t>
            </a:r>
            <a:endParaRPr lang="he-IL" sz="2400" b="1" dirty="0">
              <a:solidFill>
                <a:srgbClr val="FF0000"/>
              </a:solidFill>
            </a:endParaRPr>
          </a:p>
        </p:txBody>
      </p:sp>
    </p:spTree>
    <p:extLst>
      <p:ext uri="{BB962C8B-B14F-4D97-AF65-F5344CB8AC3E}">
        <p14:creationId xmlns:p14="http://schemas.microsoft.com/office/powerpoint/2010/main" val="264073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Pfsr1 </a:t>
            </a:r>
            <a:r>
              <a:rPr lang="en-US" dirty="0" err="1"/>
              <a:t>autoregulation</a:t>
            </a:r>
            <a:endParaRPr lang="he-IL" dirty="0"/>
          </a:p>
        </p:txBody>
      </p:sp>
      <p:sp>
        <p:nvSpPr>
          <p:cNvPr id="3" name="Content Placeholder 2"/>
          <p:cNvSpPr>
            <a:spLocks noGrp="1"/>
          </p:cNvSpPr>
          <p:nvPr>
            <p:ph idx="1"/>
          </p:nvPr>
        </p:nvSpPr>
        <p:spPr/>
        <p:txBody>
          <a:bodyPr/>
          <a:lstStyle/>
          <a:p>
            <a:endParaRPr lang="he-IL"/>
          </a:p>
        </p:txBody>
      </p:sp>
      <p:grpSp>
        <p:nvGrpSpPr>
          <p:cNvPr id="4" name="Group 5"/>
          <p:cNvGrpSpPr>
            <a:grpSpLocks/>
          </p:cNvGrpSpPr>
          <p:nvPr/>
        </p:nvGrpSpPr>
        <p:grpSpPr bwMode="auto">
          <a:xfrm>
            <a:off x="1357290" y="1500174"/>
            <a:ext cx="5929354" cy="5072098"/>
            <a:chOff x="8" y="-1926"/>
            <a:chExt cx="33859" cy="33328"/>
          </a:xfrm>
        </p:grpSpPr>
        <p:grpSp>
          <p:nvGrpSpPr>
            <p:cNvPr id="5" name="Group 931"/>
            <p:cNvGrpSpPr>
              <a:grpSpLocks/>
            </p:cNvGrpSpPr>
            <p:nvPr/>
          </p:nvGrpSpPr>
          <p:grpSpPr bwMode="auto">
            <a:xfrm>
              <a:off x="8" y="-1926"/>
              <a:ext cx="30709" cy="33328"/>
              <a:chOff x="8" y="-1926"/>
              <a:chExt cx="30709" cy="33328"/>
            </a:xfrm>
          </p:grpSpPr>
          <p:pic>
            <p:nvPicPr>
              <p:cNvPr id="8" name="Picture 935"/>
              <p:cNvPicPr>
                <a:picLocks noChangeAspect="1"/>
              </p:cNvPicPr>
              <p:nvPr/>
            </p:nvPicPr>
            <p:blipFill>
              <a:blip r:embed="rId2"/>
              <a:srcRect l="16373" t="88956" r="9773" b="-56"/>
              <a:stretch>
                <a:fillRect/>
              </a:stretch>
            </p:blipFill>
            <p:spPr bwMode="auto">
              <a:xfrm>
                <a:off x="11820" y="25803"/>
                <a:ext cx="15964" cy="4387"/>
              </a:xfrm>
              <a:prstGeom prst="rect">
                <a:avLst/>
              </a:prstGeom>
              <a:noFill/>
            </p:spPr>
          </p:pic>
          <p:sp>
            <p:nvSpPr>
              <p:cNvPr id="9" name="TextBox 8"/>
              <p:cNvSpPr txBox="1">
                <a:spLocks noChangeArrowheads="1"/>
              </p:cNvSpPr>
              <p:nvPr/>
            </p:nvSpPr>
            <p:spPr bwMode="auto">
              <a:xfrm>
                <a:off x="8" y="25809"/>
                <a:ext cx="9237" cy="5593"/>
              </a:xfrm>
              <a:prstGeom prst="rect">
                <a:avLst/>
              </a:prstGeom>
              <a:noFill/>
              <a:ln w="9525">
                <a:solidFill>
                  <a:srgbClr val="000000"/>
                </a:solidFill>
                <a:miter lim="800000"/>
                <a:headEnd/>
                <a:tailEnd/>
              </a:ln>
            </p:spPr>
            <p:txBody>
              <a:bodyPr vert="horz" wrap="none" lIns="91440" tIns="45720" rIns="91440" bIns="45720" numCol="1" anchor="t" anchorCtr="0" compatLnSpc="1">
                <a:prstTxWarp prst="textNoShape">
                  <a:avLst/>
                </a:prstTxWarp>
                <a:spAutoFit/>
              </a:bodyPr>
              <a:lstStyle/>
              <a:p>
                <a:pPr algn="ctr" defTabSz="914400" fontAlgn="base">
                  <a:spcBef>
                    <a:spcPts val="500"/>
                  </a:spcBef>
                  <a:spcAft>
                    <a:spcPts val="500"/>
                  </a:spcAft>
                </a:pPr>
                <a:r>
                  <a:rPr lang="en-US" sz="1100" dirty="0" err="1">
                    <a:solidFill>
                      <a:srgbClr val="000000"/>
                    </a:solidFill>
                    <a:latin typeface="Calibri" pitchFamily="34" charset="0"/>
                    <a:ea typeface="Arial" pitchFamily="34" charset="0"/>
                    <a:cs typeface="Arial" pitchFamily="34" charset="0"/>
                  </a:rPr>
                  <a:t>Arginyl-tRNA</a:t>
                </a:r>
                <a:endParaRPr lang="en-US" sz="1200" dirty="0">
                  <a:latin typeface="Times New Roman" pitchFamily="18" charset="0"/>
                  <a:ea typeface="Arial" pitchFamily="34" charset="0"/>
                  <a:cs typeface="Arial" pitchFamily="34" charset="0"/>
                </a:endParaRPr>
              </a:p>
              <a:p>
                <a:pPr algn="ctr" defTabSz="914400" fontAlgn="base">
                  <a:spcBef>
                    <a:spcPts val="500"/>
                  </a:spcBef>
                  <a:spcAft>
                    <a:spcPts val="500"/>
                  </a:spcAft>
                </a:pPr>
                <a:r>
                  <a:rPr lang="en-US" sz="1100" dirty="0" err="1">
                    <a:solidFill>
                      <a:srgbClr val="000000"/>
                    </a:solidFill>
                    <a:latin typeface="Calibri" pitchFamily="34" charset="0"/>
                    <a:ea typeface="Arial" pitchFamily="34" charset="0"/>
                    <a:cs typeface="Arial" pitchFamily="34" charset="0"/>
                  </a:rPr>
                  <a:t>synthetase</a:t>
                </a:r>
                <a:endParaRPr lang="he-IL" dirty="0">
                  <a:latin typeface="Arial" pitchFamily="34" charset="0"/>
                  <a:cs typeface="Arial" pitchFamily="34" charset="0"/>
                </a:endParaRPr>
              </a:p>
            </p:txBody>
          </p:sp>
          <p:grpSp>
            <p:nvGrpSpPr>
              <p:cNvPr id="10" name="Group 937"/>
              <p:cNvGrpSpPr>
                <a:grpSpLocks/>
              </p:cNvGrpSpPr>
              <p:nvPr/>
            </p:nvGrpSpPr>
            <p:grpSpPr bwMode="auto">
              <a:xfrm>
                <a:off x="15637" y="3655"/>
                <a:ext cx="11883" cy="2308"/>
                <a:chOff x="15638" y="3655"/>
                <a:chExt cx="11883" cy="2308"/>
              </a:xfrm>
            </p:grpSpPr>
            <p:sp>
              <p:nvSpPr>
                <p:cNvPr id="38" name="TextBox 15"/>
                <p:cNvSpPr txBox="1">
                  <a:spLocks noChangeArrowheads="1"/>
                </p:cNvSpPr>
                <p:nvPr/>
              </p:nvSpPr>
              <p:spPr bwMode="auto">
                <a:xfrm>
                  <a:off x="15638" y="3655"/>
                  <a:ext cx="5081" cy="23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defTabSz="914400" rtl="1" fontAlgn="base">
                    <a:spcBef>
                      <a:spcPts val="500"/>
                    </a:spcBef>
                    <a:spcAft>
                      <a:spcPts val="500"/>
                    </a:spcAft>
                  </a:pPr>
                  <a:r>
                    <a:rPr lang="en-US" sz="1000" b="1">
                      <a:solidFill>
                        <a:srgbClr val="000000"/>
                      </a:solidFill>
                      <a:latin typeface="Calibri" pitchFamily="34" charset="0"/>
                      <a:ea typeface="Arial" pitchFamily="34" charset="0"/>
                      <a:cs typeface="Arial" pitchFamily="34" charset="0"/>
                    </a:rPr>
                    <a:t>20h</a:t>
                  </a:r>
                  <a:endParaRPr lang="he-IL">
                    <a:latin typeface="Arial" pitchFamily="34" charset="0"/>
                    <a:cs typeface="Arial" pitchFamily="34" charset="0"/>
                  </a:endParaRPr>
                </a:p>
              </p:txBody>
            </p:sp>
            <p:sp>
              <p:nvSpPr>
                <p:cNvPr id="39" name="TextBox 15"/>
                <p:cNvSpPr txBox="1">
                  <a:spLocks noChangeArrowheads="1"/>
                </p:cNvSpPr>
                <p:nvPr/>
              </p:nvSpPr>
              <p:spPr bwMode="auto">
                <a:xfrm>
                  <a:off x="22440" y="3655"/>
                  <a:ext cx="5081" cy="23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defTabSz="914400" rtl="1" fontAlgn="base">
                    <a:spcBef>
                      <a:spcPts val="500"/>
                    </a:spcBef>
                    <a:spcAft>
                      <a:spcPts val="500"/>
                    </a:spcAft>
                  </a:pPr>
                  <a:r>
                    <a:rPr lang="en-US" sz="1000" b="1">
                      <a:solidFill>
                        <a:srgbClr val="000000"/>
                      </a:solidFill>
                      <a:latin typeface="Calibri" pitchFamily="34" charset="0"/>
                      <a:ea typeface="Arial" pitchFamily="34" charset="0"/>
                      <a:cs typeface="Arial" pitchFamily="34" charset="0"/>
                    </a:rPr>
                    <a:t>44h</a:t>
                  </a:r>
                  <a:endParaRPr lang="he-IL">
                    <a:latin typeface="Arial" pitchFamily="34" charset="0"/>
                    <a:cs typeface="Arial" pitchFamily="34" charset="0"/>
                  </a:endParaRPr>
                </a:p>
              </p:txBody>
            </p:sp>
          </p:grpSp>
          <p:grpSp>
            <p:nvGrpSpPr>
              <p:cNvPr id="11" name="Group 940"/>
              <p:cNvGrpSpPr>
                <a:grpSpLocks/>
              </p:cNvGrpSpPr>
              <p:nvPr/>
            </p:nvGrpSpPr>
            <p:grpSpPr bwMode="auto">
              <a:xfrm>
                <a:off x="8669" y="-1926"/>
                <a:ext cx="20463" cy="27407"/>
                <a:chOff x="8669" y="-1926"/>
                <a:chExt cx="20463" cy="27407"/>
              </a:xfrm>
            </p:grpSpPr>
            <p:grpSp>
              <p:nvGrpSpPr>
                <p:cNvPr id="21" name="Group 941"/>
                <p:cNvGrpSpPr>
                  <a:grpSpLocks/>
                </p:cNvGrpSpPr>
                <p:nvPr/>
              </p:nvGrpSpPr>
              <p:grpSpPr bwMode="auto">
                <a:xfrm>
                  <a:off x="8669" y="5725"/>
                  <a:ext cx="20463" cy="19756"/>
                  <a:chOff x="8669" y="5725"/>
                  <a:chExt cx="20463" cy="19756"/>
                </a:xfrm>
              </p:grpSpPr>
              <p:sp>
                <p:nvSpPr>
                  <p:cNvPr id="25" name="TextBox 31"/>
                  <p:cNvSpPr txBox="1">
                    <a:spLocks noChangeArrowheads="1"/>
                  </p:cNvSpPr>
                  <p:nvPr/>
                </p:nvSpPr>
                <p:spPr bwMode="auto">
                  <a:xfrm>
                    <a:off x="16892" y="5725"/>
                    <a:ext cx="5904" cy="3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defTabSz="914400" fontAlgn="base">
                      <a:spcBef>
                        <a:spcPts val="500"/>
                      </a:spcBef>
                      <a:spcAft>
                        <a:spcPts val="500"/>
                      </a:spcAft>
                    </a:pPr>
                    <a:r>
                      <a:rPr lang="en-US" sz="800" b="1">
                        <a:solidFill>
                          <a:srgbClr val="000000"/>
                        </a:solidFill>
                        <a:latin typeface="Calibri" pitchFamily="34" charset="0"/>
                        <a:ea typeface="Arial" pitchFamily="34" charset="0"/>
                        <a:cs typeface="Arial" pitchFamily="34" charset="0"/>
                      </a:rPr>
                      <a:t>PfSR1</a:t>
                    </a:r>
                    <a:endParaRPr lang="en-US" sz="1200">
                      <a:latin typeface="Times New Roman" pitchFamily="18" charset="0"/>
                      <a:ea typeface="Arial" pitchFamily="34" charset="0"/>
                      <a:cs typeface="Arial" pitchFamily="34" charset="0"/>
                    </a:endParaRPr>
                  </a:p>
                  <a:p>
                    <a:pPr algn="ctr" defTabSz="914400" fontAlgn="base">
                      <a:spcBef>
                        <a:spcPts val="500"/>
                      </a:spcBef>
                      <a:spcAft>
                        <a:spcPts val="500"/>
                      </a:spcAft>
                    </a:pPr>
                    <a:r>
                      <a:rPr lang="en-US" sz="800" b="1">
                        <a:solidFill>
                          <a:srgbClr val="000000"/>
                        </a:solidFill>
                        <a:latin typeface="Calibri" pitchFamily="34" charset="0"/>
                        <a:ea typeface="Arial" pitchFamily="34" charset="0"/>
                        <a:cs typeface="Arial" pitchFamily="34" charset="0"/>
                      </a:rPr>
                      <a:t>myc</a:t>
                    </a:r>
                    <a:endParaRPr lang="he-IL">
                      <a:latin typeface="Arial" pitchFamily="34" charset="0"/>
                      <a:cs typeface="Arial" pitchFamily="34" charset="0"/>
                    </a:endParaRPr>
                  </a:p>
                </p:txBody>
              </p:sp>
              <p:grpSp>
                <p:nvGrpSpPr>
                  <p:cNvPr id="26" name="Group 943"/>
                  <p:cNvGrpSpPr>
                    <a:grpSpLocks/>
                  </p:cNvGrpSpPr>
                  <p:nvPr/>
                </p:nvGrpSpPr>
                <p:grpSpPr bwMode="auto">
                  <a:xfrm>
                    <a:off x="8669" y="5746"/>
                    <a:ext cx="20463" cy="19735"/>
                    <a:chOff x="8669" y="5746"/>
                    <a:chExt cx="20463" cy="19734"/>
                  </a:xfrm>
                </p:grpSpPr>
                <p:grpSp>
                  <p:nvGrpSpPr>
                    <p:cNvPr id="27" name="Group 944"/>
                    <p:cNvGrpSpPr>
                      <a:grpSpLocks/>
                    </p:cNvGrpSpPr>
                    <p:nvPr/>
                  </p:nvGrpSpPr>
                  <p:grpSpPr bwMode="auto">
                    <a:xfrm>
                      <a:off x="8669" y="9183"/>
                      <a:ext cx="18922" cy="16297"/>
                      <a:chOff x="8541" y="9226"/>
                      <a:chExt cx="24473" cy="21440"/>
                    </a:xfrm>
                  </p:grpSpPr>
                  <p:pic>
                    <p:nvPicPr>
                      <p:cNvPr id="35" name="Picture 945" descr="08"/>
                      <p:cNvPicPr>
                        <a:picLocks noChangeAspect="1" noChangeArrowheads="1"/>
                      </p:cNvPicPr>
                      <p:nvPr/>
                    </p:nvPicPr>
                    <p:blipFill>
                      <a:blip r:embed="rId3"/>
                      <a:srcRect l="33083" t="48775" r="39874" b="21222"/>
                      <a:stretch>
                        <a:fillRect/>
                      </a:stretch>
                    </p:blipFill>
                    <p:spPr bwMode="auto">
                      <a:xfrm>
                        <a:off x="8541" y="9226"/>
                        <a:ext cx="24157" cy="21440"/>
                      </a:xfrm>
                      <a:prstGeom prst="rect">
                        <a:avLst/>
                      </a:prstGeom>
                      <a:noFill/>
                    </p:spPr>
                  </p:pic>
                  <p:cxnSp>
                    <p:nvCxnSpPr>
                      <p:cNvPr id="36" name="Straight Arrow Connector 946"/>
                      <p:cNvCxnSpPr>
                        <a:cxnSpLocks noChangeShapeType="1"/>
                      </p:cNvCxnSpPr>
                      <p:nvPr/>
                    </p:nvCxnSpPr>
                    <p:spPr bwMode="auto">
                      <a:xfrm flipH="1">
                        <a:off x="31023" y="16662"/>
                        <a:ext cx="1991" cy="1377"/>
                      </a:xfrm>
                      <a:prstGeom prst="straightConnector1">
                        <a:avLst/>
                      </a:prstGeom>
                      <a:noFill/>
                      <a:ln w="6350">
                        <a:solidFill>
                          <a:srgbClr val="000000"/>
                        </a:solidFill>
                        <a:miter lim="800000"/>
                        <a:headEnd/>
                        <a:tailEnd type="triangle" w="med" len="med"/>
                      </a:ln>
                    </p:spPr>
                  </p:cxnSp>
                  <p:cxnSp>
                    <p:nvCxnSpPr>
                      <p:cNvPr id="37" name="Straight Arrow Connector 947"/>
                      <p:cNvCxnSpPr>
                        <a:cxnSpLocks noChangeShapeType="1"/>
                      </p:cNvCxnSpPr>
                      <p:nvPr/>
                    </p:nvCxnSpPr>
                    <p:spPr bwMode="auto">
                      <a:xfrm flipH="1">
                        <a:off x="22526" y="16808"/>
                        <a:ext cx="1991" cy="1378"/>
                      </a:xfrm>
                      <a:prstGeom prst="straightConnector1">
                        <a:avLst/>
                      </a:prstGeom>
                      <a:noFill/>
                      <a:ln w="6350">
                        <a:solidFill>
                          <a:srgbClr val="000000"/>
                        </a:solidFill>
                        <a:miter lim="800000"/>
                        <a:headEnd/>
                        <a:tailEnd type="triangle" w="med" len="med"/>
                      </a:ln>
                    </p:spPr>
                  </p:cxnSp>
                </p:grpSp>
                <p:sp>
                  <p:nvSpPr>
                    <p:cNvPr id="28" name="TextBox 32"/>
                    <p:cNvSpPr txBox="1">
                      <a:spLocks noChangeArrowheads="1"/>
                    </p:cNvSpPr>
                    <p:nvPr/>
                  </p:nvSpPr>
                  <p:spPr bwMode="auto">
                    <a:xfrm>
                      <a:off x="8855" y="6781"/>
                      <a:ext cx="2920" cy="23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r" defTabSz="914400" rtl="1" fontAlgn="base">
                        <a:spcBef>
                          <a:spcPts val="500"/>
                        </a:spcBef>
                        <a:spcAft>
                          <a:spcPts val="500"/>
                        </a:spcAft>
                      </a:pPr>
                      <a:r>
                        <a:rPr lang="en-US" sz="1000" b="1">
                          <a:solidFill>
                            <a:srgbClr val="000000"/>
                          </a:solidFill>
                          <a:latin typeface="Calibri" pitchFamily="34" charset="0"/>
                          <a:ea typeface="Arial" pitchFamily="34" charset="0"/>
                          <a:cs typeface="Arial" pitchFamily="34" charset="0"/>
                        </a:rPr>
                        <a:t>M</a:t>
                      </a:r>
                      <a:endParaRPr lang="he-IL">
                        <a:latin typeface="Arial" pitchFamily="34" charset="0"/>
                        <a:cs typeface="Arial" pitchFamily="34" charset="0"/>
                      </a:endParaRPr>
                    </a:p>
                  </p:txBody>
                </p:sp>
                <p:sp>
                  <p:nvSpPr>
                    <p:cNvPr id="29" name="TextBox 15"/>
                    <p:cNvSpPr txBox="1">
                      <a:spLocks noChangeArrowheads="1"/>
                    </p:cNvSpPr>
                    <p:nvPr/>
                  </p:nvSpPr>
                  <p:spPr bwMode="auto">
                    <a:xfrm>
                      <a:off x="10543" y="7107"/>
                      <a:ext cx="5483" cy="22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defTabSz="914400" rtl="1" fontAlgn="base">
                        <a:spcBef>
                          <a:spcPts val="500"/>
                        </a:spcBef>
                        <a:spcAft>
                          <a:spcPts val="500"/>
                        </a:spcAft>
                      </a:pPr>
                      <a:r>
                        <a:rPr lang="en-US" sz="900" b="1">
                          <a:solidFill>
                            <a:srgbClr val="000000"/>
                          </a:solidFill>
                          <a:latin typeface="Calibri" pitchFamily="34" charset="0"/>
                          <a:ea typeface="Arial" pitchFamily="34" charset="0"/>
                          <a:cs typeface="Arial" pitchFamily="34" charset="0"/>
                        </a:rPr>
                        <a:t>gDNA</a:t>
                      </a:r>
                      <a:endParaRPr lang="he-IL">
                        <a:latin typeface="Arial" pitchFamily="34" charset="0"/>
                        <a:cs typeface="Arial" pitchFamily="34" charset="0"/>
                      </a:endParaRPr>
                    </a:p>
                  </p:txBody>
                </p:sp>
                <p:sp>
                  <p:nvSpPr>
                    <p:cNvPr id="30" name="TextBox 33"/>
                    <p:cNvSpPr txBox="1">
                      <a:spLocks noChangeArrowheads="1"/>
                    </p:cNvSpPr>
                    <p:nvPr/>
                  </p:nvSpPr>
                  <p:spPr bwMode="auto">
                    <a:xfrm>
                      <a:off x="14138" y="6330"/>
                      <a:ext cx="5468" cy="384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defTabSz="914400" rtl="1" fontAlgn="base">
                        <a:spcBef>
                          <a:spcPts val="500"/>
                        </a:spcBef>
                        <a:spcAft>
                          <a:spcPts val="500"/>
                        </a:spcAft>
                      </a:pPr>
                      <a:r>
                        <a:rPr lang="en-US" sz="800" b="1">
                          <a:solidFill>
                            <a:srgbClr val="000000"/>
                          </a:solidFill>
                          <a:latin typeface="Calibri" pitchFamily="34" charset="0"/>
                          <a:ea typeface="Arial" pitchFamily="34" charset="0"/>
                          <a:cs typeface="Arial" pitchFamily="34" charset="0"/>
                        </a:rPr>
                        <a:t>pHBIRH</a:t>
                      </a:r>
                      <a:endParaRPr lang="he-IL">
                        <a:latin typeface="Arial" pitchFamily="34" charset="0"/>
                        <a:cs typeface="Arial" pitchFamily="34" charset="0"/>
                      </a:endParaRPr>
                    </a:p>
                  </p:txBody>
                </p:sp>
                <p:sp>
                  <p:nvSpPr>
                    <p:cNvPr id="31" name="TextBox 31"/>
                    <p:cNvSpPr txBox="1">
                      <a:spLocks noChangeArrowheads="1"/>
                    </p:cNvSpPr>
                    <p:nvPr/>
                  </p:nvSpPr>
                  <p:spPr bwMode="auto">
                    <a:xfrm>
                      <a:off x="23228" y="5746"/>
                      <a:ext cx="5904" cy="3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defTabSz="914400" fontAlgn="base">
                        <a:spcBef>
                          <a:spcPts val="500"/>
                        </a:spcBef>
                        <a:spcAft>
                          <a:spcPts val="500"/>
                        </a:spcAft>
                      </a:pPr>
                      <a:r>
                        <a:rPr lang="en-US" sz="800" b="1">
                          <a:solidFill>
                            <a:srgbClr val="000000"/>
                          </a:solidFill>
                          <a:latin typeface="Calibri" pitchFamily="34" charset="0"/>
                          <a:ea typeface="Arial" pitchFamily="34" charset="0"/>
                          <a:cs typeface="Arial" pitchFamily="34" charset="0"/>
                        </a:rPr>
                        <a:t>PfSR1</a:t>
                      </a:r>
                      <a:endParaRPr lang="en-US" sz="1200">
                        <a:latin typeface="Times New Roman" pitchFamily="18" charset="0"/>
                        <a:ea typeface="Arial" pitchFamily="34" charset="0"/>
                        <a:cs typeface="Arial" pitchFamily="34" charset="0"/>
                      </a:endParaRPr>
                    </a:p>
                    <a:p>
                      <a:pPr algn="ctr" defTabSz="914400" fontAlgn="base">
                        <a:spcBef>
                          <a:spcPts val="500"/>
                        </a:spcBef>
                        <a:spcAft>
                          <a:spcPts val="500"/>
                        </a:spcAft>
                      </a:pPr>
                      <a:r>
                        <a:rPr lang="en-US" sz="800" b="1">
                          <a:solidFill>
                            <a:srgbClr val="000000"/>
                          </a:solidFill>
                          <a:latin typeface="Calibri" pitchFamily="34" charset="0"/>
                          <a:ea typeface="Arial" pitchFamily="34" charset="0"/>
                          <a:cs typeface="Arial" pitchFamily="34" charset="0"/>
                        </a:rPr>
                        <a:t>myc</a:t>
                      </a:r>
                      <a:endParaRPr lang="he-IL">
                        <a:latin typeface="Arial" pitchFamily="34" charset="0"/>
                        <a:cs typeface="Arial" pitchFamily="34" charset="0"/>
                      </a:endParaRPr>
                    </a:p>
                  </p:txBody>
                </p:sp>
                <p:sp>
                  <p:nvSpPr>
                    <p:cNvPr id="32" name="TextBox 33"/>
                    <p:cNvSpPr txBox="1">
                      <a:spLocks noChangeArrowheads="1"/>
                    </p:cNvSpPr>
                    <p:nvPr/>
                  </p:nvSpPr>
                  <p:spPr bwMode="auto">
                    <a:xfrm>
                      <a:off x="20182" y="6397"/>
                      <a:ext cx="5539" cy="38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defTabSz="914400" rtl="1" fontAlgn="base">
                        <a:spcBef>
                          <a:spcPts val="500"/>
                        </a:spcBef>
                        <a:spcAft>
                          <a:spcPts val="500"/>
                        </a:spcAft>
                      </a:pPr>
                      <a:r>
                        <a:rPr lang="en-US" sz="800" b="1">
                          <a:solidFill>
                            <a:srgbClr val="000000"/>
                          </a:solidFill>
                          <a:latin typeface="Calibri" pitchFamily="34" charset="0"/>
                          <a:ea typeface="Arial" pitchFamily="34" charset="0"/>
                          <a:cs typeface="Arial" pitchFamily="34" charset="0"/>
                        </a:rPr>
                        <a:t>pHBIRH</a:t>
                      </a:r>
                      <a:endParaRPr lang="he-IL">
                        <a:latin typeface="Arial" pitchFamily="34" charset="0"/>
                        <a:cs typeface="Arial" pitchFamily="34" charset="0"/>
                      </a:endParaRPr>
                    </a:p>
                  </p:txBody>
                </p:sp>
                <p:sp>
                  <p:nvSpPr>
                    <p:cNvPr id="33" name="Straight Connector 1102"/>
                    <p:cNvSpPr>
                      <a:spLocks noChangeShapeType="1"/>
                    </p:cNvSpPr>
                    <p:nvPr/>
                  </p:nvSpPr>
                  <p:spPr bwMode="auto">
                    <a:xfrm>
                      <a:off x="15268" y="5796"/>
                      <a:ext cx="5753" cy="0"/>
                    </a:xfrm>
                    <a:prstGeom prst="line">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he-IL"/>
                    </a:p>
                  </p:txBody>
                </p:sp>
                <p:sp>
                  <p:nvSpPr>
                    <p:cNvPr id="34" name="Straight Connector 1103"/>
                    <p:cNvSpPr>
                      <a:spLocks noChangeShapeType="1"/>
                    </p:cNvSpPr>
                    <p:nvPr/>
                  </p:nvSpPr>
                  <p:spPr bwMode="auto">
                    <a:xfrm>
                      <a:off x="22007" y="5796"/>
                      <a:ext cx="5583" cy="0"/>
                    </a:xfrm>
                    <a:prstGeom prst="line">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he-IL"/>
                    </a:p>
                  </p:txBody>
                </p:sp>
              </p:grpSp>
            </p:grpSp>
            <p:grpSp>
              <p:nvGrpSpPr>
                <p:cNvPr id="22" name="Group 1104"/>
                <p:cNvGrpSpPr>
                  <a:grpSpLocks/>
                </p:cNvGrpSpPr>
                <p:nvPr/>
              </p:nvGrpSpPr>
              <p:grpSpPr bwMode="auto">
                <a:xfrm>
                  <a:off x="15879" y="-1926"/>
                  <a:ext cx="11460" cy="6233"/>
                  <a:chOff x="15879" y="-1926"/>
                  <a:chExt cx="11460" cy="6233"/>
                </a:xfrm>
              </p:grpSpPr>
              <p:sp>
                <p:nvSpPr>
                  <p:cNvPr id="23" name="Straight Connector 1105"/>
                  <p:cNvSpPr>
                    <a:spLocks noChangeShapeType="1"/>
                  </p:cNvSpPr>
                  <p:nvPr/>
                </p:nvSpPr>
                <p:spPr bwMode="auto">
                  <a:xfrm>
                    <a:off x="15879" y="3634"/>
                    <a:ext cx="11460" cy="0"/>
                  </a:xfrm>
                  <a:prstGeom prst="line">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he-IL"/>
                  </a:p>
                </p:txBody>
              </p:sp>
              <p:sp>
                <p:nvSpPr>
                  <p:cNvPr id="24" name="Text Box 26"/>
                  <p:cNvSpPr txBox="1">
                    <a:spLocks noChangeArrowheads="1"/>
                  </p:cNvSpPr>
                  <p:nvPr/>
                </p:nvSpPr>
                <p:spPr bwMode="auto">
                  <a:xfrm>
                    <a:off x="17337" y="-1926"/>
                    <a:ext cx="8969" cy="623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defTabSz="914400" rtl="1" fontAlgn="base">
                      <a:spcBef>
                        <a:spcPts val="500"/>
                      </a:spcBef>
                      <a:spcAft>
                        <a:spcPts val="500"/>
                      </a:spcAft>
                    </a:pPr>
                    <a:r>
                      <a:rPr lang="en-US" sz="1100" b="1" dirty="0">
                        <a:solidFill>
                          <a:srgbClr val="000000"/>
                        </a:solidFill>
                        <a:latin typeface="Calibri" pitchFamily="34" charset="0"/>
                        <a:ea typeface="Arial" pitchFamily="34" charset="0"/>
                        <a:cs typeface="Arial" pitchFamily="34" charset="0"/>
                      </a:rPr>
                      <a:t>2 µg/ml </a:t>
                    </a:r>
                    <a:endParaRPr lang="en-US" sz="1200" dirty="0">
                      <a:latin typeface="Times New Roman" pitchFamily="18" charset="0"/>
                      <a:ea typeface="Arial" pitchFamily="34" charset="0"/>
                      <a:cs typeface="Arial" pitchFamily="34" charset="0"/>
                    </a:endParaRPr>
                  </a:p>
                  <a:p>
                    <a:pPr algn="ctr" defTabSz="914400" rtl="1" fontAlgn="base">
                      <a:spcBef>
                        <a:spcPts val="500"/>
                      </a:spcBef>
                      <a:spcAft>
                        <a:spcPts val="500"/>
                      </a:spcAft>
                    </a:pPr>
                    <a:r>
                      <a:rPr lang="en-US" sz="1100" b="1" dirty="0" err="1">
                        <a:solidFill>
                          <a:srgbClr val="000000"/>
                        </a:solidFill>
                        <a:latin typeface="Calibri" pitchFamily="34" charset="0"/>
                        <a:ea typeface="Arial" pitchFamily="34" charset="0"/>
                        <a:cs typeface="Arial" pitchFamily="34" charset="0"/>
                      </a:rPr>
                      <a:t>blasticidin</a:t>
                    </a:r>
                    <a:endParaRPr lang="he-IL" dirty="0">
                      <a:latin typeface="Arial" pitchFamily="34" charset="0"/>
                      <a:cs typeface="Arial" pitchFamily="34" charset="0"/>
                    </a:endParaRPr>
                  </a:p>
                </p:txBody>
              </p:sp>
            </p:grpSp>
          </p:grpSp>
          <p:pic>
            <p:nvPicPr>
              <p:cNvPr id="12" name="Picture 1107"/>
              <p:cNvPicPr>
                <a:picLocks noChangeAspect="1"/>
              </p:cNvPicPr>
              <p:nvPr/>
            </p:nvPicPr>
            <p:blipFill>
              <a:blip r:embed="rId4" cstate="print"/>
              <a:srcRect/>
              <a:stretch>
                <a:fillRect/>
              </a:stretch>
            </p:blipFill>
            <p:spPr bwMode="auto">
              <a:xfrm>
                <a:off x="28017" y="15543"/>
                <a:ext cx="2700" cy="1442"/>
              </a:xfrm>
              <a:prstGeom prst="rect">
                <a:avLst/>
              </a:prstGeom>
              <a:noFill/>
            </p:spPr>
          </p:pic>
          <p:pic>
            <p:nvPicPr>
              <p:cNvPr id="13" name="Picture 1108"/>
              <p:cNvPicPr>
                <a:picLocks noChangeAspect="1"/>
              </p:cNvPicPr>
              <p:nvPr/>
            </p:nvPicPr>
            <p:blipFill>
              <a:blip r:embed="rId5"/>
              <a:srcRect/>
              <a:stretch>
                <a:fillRect/>
              </a:stretch>
            </p:blipFill>
            <p:spPr bwMode="auto">
              <a:xfrm>
                <a:off x="28228" y="17084"/>
                <a:ext cx="2145" cy="1012"/>
              </a:xfrm>
              <a:prstGeom prst="rect">
                <a:avLst/>
              </a:prstGeom>
              <a:noFill/>
            </p:spPr>
          </p:pic>
          <p:sp>
            <p:nvSpPr>
              <p:cNvPr id="14" name="Text Box 29"/>
              <p:cNvSpPr txBox="1">
                <a:spLocks noChangeArrowheads="1"/>
              </p:cNvSpPr>
              <p:nvPr/>
            </p:nvSpPr>
            <p:spPr bwMode="auto">
              <a:xfrm>
                <a:off x="4376" y="4892"/>
                <a:ext cx="4270" cy="29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r" defTabSz="914400" rtl="1" fontAlgn="base">
                  <a:spcBef>
                    <a:spcPts val="500"/>
                  </a:spcBef>
                  <a:spcAft>
                    <a:spcPts val="500"/>
                  </a:spcAft>
                </a:pPr>
                <a:r>
                  <a:rPr lang="en-US" sz="1100" b="1">
                    <a:solidFill>
                      <a:srgbClr val="000000"/>
                    </a:solidFill>
                    <a:latin typeface="Calibri" pitchFamily="34" charset="0"/>
                    <a:ea typeface="Arial" pitchFamily="34" charset="0"/>
                    <a:cs typeface="Arial" pitchFamily="34" charset="0"/>
                  </a:rPr>
                  <a:t>bp</a:t>
                </a:r>
                <a:endParaRPr lang="he-IL">
                  <a:latin typeface="Arial" pitchFamily="34" charset="0"/>
                  <a:cs typeface="Arial" pitchFamily="34" charset="0"/>
                </a:endParaRPr>
              </a:p>
            </p:txBody>
          </p:sp>
          <p:grpSp>
            <p:nvGrpSpPr>
              <p:cNvPr id="15" name="Group 1110"/>
              <p:cNvGrpSpPr>
                <a:grpSpLocks/>
              </p:cNvGrpSpPr>
              <p:nvPr/>
            </p:nvGrpSpPr>
            <p:grpSpPr bwMode="auto">
              <a:xfrm>
                <a:off x="3157" y="14034"/>
                <a:ext cx="6467" cy="2185"/>
                <a:chOff x="3157" y="14034"/>
                <a:chExt cx="6467" cy="2185"/>
              </a:xfrm>
            </p:grpSpPr>
            <p:sp>
              <p:nvSpPr>
                <p:cNvPr id="19" name="Straight Connector 1111"/>
                <p:cNvSpPr>
                  <a:spLocks noChangeShapeType="1"/>
                </p:cNvSpPr>
                <p:nvPr/>
              </p:nvSpPr>
              <p:spPr bwMode="auto">
                <a:xfrm flipH="1">
                  <a:off x="8198" y="15051"/>
                  <a:ext cx="1426" cy="0"/>
                </a:xfrm>
                <a:prstGeom prst="line">
                  <a:avLst/>
                </a:prstGeom>
                <a:noFill/>
                <a:ln w="19050">
                  <a:solidFill>
                    <a:srgbClr val="5B9BD5"/>
                  </a:solidFill>
                  <a:miter lim="800000"/>
                  <a:headEnd/>
                  <a:tailEnd/>
                </a:ln>
              </p:spPr>
              <p:txBody>
                <a:bodyPr vert="horz" wrap="square" lIns="91440" tIns="45720" rIns="91440" bIns="45720" numCol="1" anchor="t" anchorCtr="0" compatLnSpc="1">
                  <a:prstTxWarp prst="textNoShape">
                    <a:avLst/>
                  </a:prstTxWarp>
                </a:bodyPr>
                <a:lstStyle/>
                <a:p>
                  <a:endParaRPr lang="he-IL"/>
                </a:p>
              </p:txBody>
            </p:sp>
            <p:sp>
              <p:nvSpPr>
                <p:cNvPr id="20" name="Text Box 32"/>
                <p:cNvSpPr txBox="1">
                  <a:spLocks noChangeArrowheads="1"/>
                </p:cNvSpPr>
                <p:nvPr/>
              </p:nvSpPr>
              <p:spPr bwMode="auto">
                <a:xfrm>
                  <a:off x="3157" y="14034"/>
                  <a:ext cx="5729" cy="21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r" defTabSz="914400" rtl="1" fontAlgn="base">
                    <a:spcBef>
                      <a:spcPts val="500"/>
                    </a:spcBef>
                    <a:spcAft>
                      <a:spcPts val="500"/>
                    </a:spcAft>
                  </a:pPr>
                  <a:r>
                    <a:rPr lang="en-US" sz="1000">
                      <a:solidFill>
                        <a:srgbClr val="000000"/>
                      </a:solidFill>
                      <a:latin typeface="Calibri" pitchFamily="34" charset="0"/>
                      <a:ea typeface="Arial" pitchFamily="34" charset="0"/>
                      <a:cs typeface="Arial" pitchFamily="34" charset="0"/>
                    </a:rPr>
                    <a:t>1500</a:t>
                  </a:r>
                  <a:endParaRPr lang="he-IL">
                    <a:latin typeface="Arial" pitchFamily="34" charset="0"/>
                    <a:cs typeface="Arial" pitchFamily="34" charset="0"/>
                  </a:endParaRPr>
                </a:p>
              </p:txBody>
            </p:sp>
          </p:grpSp>
          <p:grpSp>
            <p:nvGrpSpPr>
              <p:cNvPr id="16" name="Group 1113"/>
              <p:cNvGrpSpPr>
                <a:grpSpLocks/>
              </p:cNvGrpSpPr>
              <p:nvPr/>
            </p:nvGrpSpPr>
            <p:grpSpPr bwMode="auto">
              <a:xfrm>
                <a:off x="3011" y="16035"/>
                <a:ext cx="6467" cy="2185"/>
                <a:chOff x="3011" y="16035"/>
                <a:chExt cx="6467" cy="2185"/>
              </a:xfrm>
            </p:grpSpPr>
            <p:sp>
              <p:nvSpPr>
                <p:cNvPr id="17" name="Straight Connector 1114"/>
                <p:cNvSpPr>
                  <a:spLocks noChangeShapeType="1"/>
                </p:cNvSpPr>
                <p:nvPr/>
              </p:nvSpPr>
              <p:spPr bwMode="auto">
                <a:xfrm flipH="1">
                  <a:off x="8052" y="17052"/>
                  <a:ext cx="1426" cy="0"/>
                </a:xfrm>
                <a:prstGeom prst="line">
                  <a:avLst/>
                </a:prstGeom>
                <a:noFill/>
                <a:ln w="19050">
                  <a:solidFill>
                    <a:srgbClr val="5B9BD5"/>
                  </a:solidFill>
                  <a:miter lim="800000"/>
                  <a:headEnd/>
                  <a:tailEnd/>
                </a:ln>
              </p:spPr>
              <p:txBody>
                <a:bodyPr vert="horz" wrap="square" lIns="91440" tIns="45720" rIns="91440" bIns="45720" numCol="1" anchor="t" anchorCtr="0" compatLnSpc="1">
                  <a:prstTxWarp prst="textNoShape">
                    <a:avLst/>
                  </a:prstTxWarp>
                </a:bodyPr>
                <a:lstStyle/>
                <a:p>
                  <a:endParaRPr lang="he-IL"/>
                </a:p>
              </p:txBody>
            </p:sp>
            <p:sp>
              <p:nvSpPr>
                <p:cNvPr id="18" name="Text Box 35"/>
                <p:cNvSpPr txBox="1">
                  <a:spLocks noChangeArrowheads="1"/>
                </p:cNvSpPr>
                <p:nvPr/>
              </p:nvSpPr>
              <p:spPr bwMode="auto">
                <a:xfrm>
                  <a:off x="3011" y="16035"/>
                  <a:ext cx="5729" cy="21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r" defTabSz="914400" rtl="1" fontAlgn="base">
                    <a:spcBef>
                      <a:spcPts val="500"/>
                    </a:spcBef>
                    <a:spcAft>
                      <a:spcPts val="500"/>
                    </a:spcAft>
                  </a:pPr>
                  <a:r>
                    <a:rPr lang="en-US" sz="1000">
                      <a:solidFill>
                        <a:srgbClr val="000000"/>
                      </a:solidFill>
                      <a:latin typeface="Calibri" pitchFamily="34" charset="0"/>
                      <a:ea typeface="Arial" pitchFamily="34" charset="0"/>
                      <a:cs typeface="Arial" pitchFamily="34" charset="0"/>
                    </a:rPr>
                    <a:t>1000</a:t>
                  </a:r>
                  <a:endParaRPr lang="he-IL">
                    <a:latin typeface="Arial" pitchFamily="34" charset="0"/>
                    <a:cs typeface="Arial" pitchFamily="34" charset="0"/>
                  </a:endParaRPr>
                </a:p>
              </p:txBody>
            </p:sp>
          </p:grpSp>
        </p:grpSp>
        <p:sp>
          <p:nvSpPr>
            <p:cNvPr id="6" name="Text Box 36"/>
            <p:cNvSpPr txBox="1">
              <a:spLocks noChangeArrowheads="1"/>
            </p:cNvSpPr>
            <p:nvPr/>
          </p:nvSpPr>
          <p:spPr bwMode="auto">
            <a:xfrm>
              <a:off x="2817" y="3441"/>
              <a:ext cx="2777" cy="2770"/>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p>
              <a:pPr defTabSz="914400" fontAlgn="base">
                <a:spcBef>
                  <a:spcPts val="500"/>
                </a:spcBef>
                <a:spcAft>
                  <a:spcPts val="500"/>
                </a:spcAft>
              </a:pPr>
              <a:r>
                <a:rPr lang="en-US" sz="1200" b="1">
                  <a:solidFill>
                    <a:srgbClr val="000000"/>
                  </a:solidFill>
                  <a:latin typeface="Calibri" pitchFamily="34" charset="0"/>
                  <a:ea typeface="Arial" pitchFamily="34" charset="0"/>
                  <a:cs typeface="Arial" pitchFamily="34" charset="0"/>
                </a:rPr>
                <a:t>A</a:t>
              </a:r>
              <a:endParaRPr lang="he-IL">
                <a:latin typeface="Arial" pitchFamily="34" charset="0"/>
                <a:cs typeface="Arial" pitchFamily="34" charset="0"/>
              </a:endParaRPr>
            </a:p>
          </p:txBody>
        </p:sp>
        <p:sp>
          <p:nvSpPr>
            <p:cNvPr id="7" name="TextBox 36"/>
            <p:cNvSpPr txBox="1">
              <a:spLocks noChangeArrowheads="1"/>
            </p:cNvSpPr>
            <p:nvPr/>
          </p:nvSpPr>
          <p:spPr bwMode="auto">
            <a:xfrm>
              <a:off x="31155" y="3026"/>
              <a:ext cx="2712" cy="2770"/>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p>
              <a:pPr defTabSz="914400" fontAlgn="base">
                <a:spcBef>
                  <a:spcPts val="500"/>
                </a:spcBef>
                <a:spcAft>
                  <a:spcPts val="500"/>
                </a:spcAft>
              </a:pPr>
              <a:r>
                <a:rPr lang="en-US" sz="1200" b="1">
                  <a:solidFill>
                    <a:srgbClr val="000000"/>
                  </a:solidFill>
                  <a:latin typeface="Calibri" pitchFamily="34" charset="0"/>
                  <a:ea typeface="Arial" pitchFamily="34" charset="0"/>
                  <a:cs typeface="Arial" pitchFamily="34" charset="0"/>
                </a:rPr>
                <a:t>B</a:t>
              </a:r>
              <a:endParaRPr lang="he-IL">
                <a:latin typeface="Arial" pitchFamily="34" charset="0"/>
                <a:cs typeface="Arial"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he-IL" dirty="0"/>
          </a:p>
        </p:txBody>
      </p:sp>
      <p:pic>
        <p:nvPicPr>
          <p:cNvPr id="4" name="Picture 2"/>
          <p:cNvPicPr>
            <a:picLocks noChangeAspect="1" noChangeArrowheads="1"/>
          </p:cNvPicPr>
          <p:nvPr/>
        </p:nvPicPr>
        <p:blipFill rotWithShape="1">
          <a:blip r:embed="rId3"/>
          <a:srcRect l="15624" t="23003" r="4954" b="8860"/>
          <a:stretch/>
        </p:blipFill>
        <p:spPr bwMode="auto">
          <a:xfrm>
            <a:off x="2000232" y="1071546"/>
            <a:ext cx="5850539" cy="5353850"/>
          </a:xfrm>
          <a:prstGeom prst="rect">
            <a:avLst/>
          </a:prstGeom>
          <a:noFill/>
          <a:ln w="9525">
            <a:noFill/>
            <a:miter lim="800000"/>
            <a:headEnd/>
            <a:tailEnd/>
          </a:ln>
          <a:effectLst/>
        </p:spPr>
      </p:pic>
      <p:cxnSp>
        <p:nvCxnSpPr>
          <p:cNvPr id="8" name="Straight Arrow Connector 7"/>
          <p:cNvCxnSpPr/>
          <p:nvPr/>
        </p:nvCxnSpPr>
        <p:spPr>
          <a:xfrm rot="10800000">
            <a:off x="1661977" y="1974868"/>
            <a:ext cx="5357850" cy="1588"/>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Left Arrow 4"/>
          <p:cNvSpPr/>
          <p:nvPr/>
        </p:nvSpPr>
        <p:spPr>
          <a:xfrm rot="20395833">
            <a:off x="1513198" y="2581971"/>
            <a:ext cx="505221" cy="1653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Left Arrow 10"/>
          <p:cNvSpPr/>
          <p:nvPr/>
        </p:nvSpPr>
        <p:spPr>
          <a:xfrm rot="1154435">
            <a:off x="1512849" y="3079059"/>
            <a:ext cx="505129" cy="162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p:cNvSpPr txBox="1"/>
          <p:nvPr/>
        </p:nvSpPr>
        <p:spPr>
          <a:xfrm>
            <a:off x="142844" y="2714620"/>
            <a:ext cx="1508747" cy="369332"/>
          </a:xfrm>
          <a:prstGeom prst="rect">
            <a:avLst/>
          </a:prstGeom>
          <a:noFill/>
        </p:spPr>
        <p:txBody>
          <a:bodyPr wrap="none" rtlCol="1">
            <a:spAutoFit/>
          </a:bodyPr>
          <a:lstStyle/>
          <a:p>
            <a:r>
              <a:rPr lang="en-US" b="1" u="sng" dirty="0">
                <a:solidFill>
                  <a:srgbClr val="FF0000"/>
                </a:solidFill>
              </a:rPr>
              <a:t>Early stages</a:t>
            </a:r>
            <a:endParaRPr lang="he-IL" b="1" u="sng" dirty="0">
              <a:solidFill>
                <a:srgbClr val="FF0000"/>
              </a:solidFill>
            </a:endParaRPr>
          </a:p>
        </p:txBody>
      </p:sp>
      <p:sp>
        <p:nvSpPr>
          <p:cNvPr id="13" name="TextBox 12"/>
          <p:cNvSpPr txBox="1"/>
          <p:nvPr/>
        </p:nvSpPr>
        <p:spPr>
          <a:xfrm>
            <a:off x="285720" y="6357958"/>
            <a:ext cx="2702984" cy="369332"/>
          </a:xfrm>
          <a:prstGeom prst="rect">
            <a:avLst/>
          </a:prstGeom>
          <a:noFill/>
        </p:spPr>
        <p:txBody>
          <a:bodyPr wrap="none" rtlCol="1">
            <a:spAutoFit/>
          </a:bodyPr>
          <a:lstStyle/>
          <a:p>
            <a:r>
              <a:rPr lang="en-US" b="1" u="sng" dirty="0">
                <a:solidFill>
                  <a:srgbClr val="FF0000"/>
                </a:solidFill>
              </a:rPr>
              <a:t>RNA seq. by Otto et al.</a:t>
            </a:r>
            <a:endParaRPr lang="he-IL" b="1" u="sng" dirty="0">
              <a:solidFill>
                <a:srgbClr val="FF0000"/>
              </a:solidFill>
            </a:endParaRPr>
          </a:p>
        </p:txBody>
      </p:sp>
      <p:grpSp>
        <p:nvGrpSpPr>
          <p:cNvPr id="10" name="Group 9"/>
          <p:cNvGrpSpPr/>
          <p:nvPr/>
        </p:nvGrpSpPr>
        <p:grpSpPr>
          <a:xfrm>
            <a:off x="2285984" y="2071678"/>
            <a:ext cx="1571636" cy="714380"/>
            <a:chOff x="2143108" y="2357430"/>
            <a:chExt cx="1571636" cy="714380"/>
          </a:xfrm>
        </p:grpSpPr>
        <p:cxnSp>
          <p:nvCxnSpPr>
            <p:cNvPr id="14" name="Straight Connector 13"/>
            <p:cNvCxnSpPr/>
            <p:nvPr/>
          </p:nvCxnSpPr>
          <p:spPr>
            <a:xfrm rot="10800000">
              <a:off x="2928926" y="2357430"/>
              <a:ext cx="785818" cy="7143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V="1">
              <a:off x="2143108" y="2357430"/>
              <a:ext cx="785818" cy="7143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7406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CHX experiment</a:t>
            </a:r>
            <a:endParaRPr lang="he-IL" dirty="0"/>
          </a:p>
        </p:txBody>
      </p:sp>
      <p:graphicFrame>
        <p:nvGraphicFramePr>
          <p:cNvPr id="5" name="Chart 4"/>
          <p:cNvGraphicFramePr/>
          <p:nvPr>
            <p:extLst>
              <p:ext uri="{D42A27DB-BD31-4B8C-83A1-F6EECF244321}">
                <p14:modId xmlns:p14="http://schemas.microsoft.com/office/powerpoint/2010/main" val="1738444921"/>
              </p:ext>
            </p:extLst>
          </p:nvPr>
        </p:nvGraphicFramePr>
        <p:xfrm>
          <a:off x="4282258" y="2968759"/>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4067944" y="2254379"/>
            <a:ext cx="1704313" cy="646331"/>
          </a:xfrm>
          <a:prstGeom prst="rect">
            <a:avLst/>
          </a:prstGeom>
          <a:noFill/>
        </p:spPr>
        <p:txBody>
          <a:bodyPr wrap="none" rtlCol="1">
            <a:spAutoFit/>
          </a:bodyPr>
          <a:lstStyle/>
          <a:p>
            <a:pPr algn="ctr"/>
            <a:r>
              <a:rPr lang="en-US" dirty="0"/>
              <a:t>Relative </a:t>
            </a:r>
          </a:p>
          <a:p>
            <a:pPr algn="ctr"/>
            <a:r>
              <a:rPr lang="en-US" dirty="0"/>
              <a:t>copy number</a:t>
            </a:r>
            <a:endParaRPr lang="he-IL" dirty="0"/>
          </a:p>
        </p:txBody>
      </p:sp>
      <p:pic>
        <p:nvPicPr>
          <p:cNvPr id="7" name="Picture 3">
            <a:extLst>
              <a:ext uri="{FF2B5EF4-FFF2-40B4-BE49-F238E27FC236}">
                <a16:creationId xmlns:a16="http://schemas.microsoft.com/office/drawing/2014/main" id="{5EA48F9E-C54A-4322-95F3-B8BF5917C0A4}"/>
              </a:ext>
            </a:extLst>
          </p:cNvPr>
          <p:cNvPicPr>
            <a:picLocks noChangeAspect="1"/>
          </p:cNvPicPr>
          <p:nvPr/>
        </p:nvPicPr>
        <p:blipFill rotWithShape="1">
          <a:blip r:embed="rId3"/>
          <a:srcRect l="30150" t="48307" r="52708" b="28747"/>
          <a:stretch/>
        </p:blipFill>
        <p:spPr>
          <a:xfrm>
            <a:off x="457200" y="1901097"/>
            <a:ext cx="3535335" cy="378596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My project right now</a:t>
            </a:r>
            <a:endParaRPr lang="he-IL" dirty="0"/>
          </a:p>
        </p:txBody>
      </p:sp>
      <p:sp>
        <p:nvSpPr>
          <p:cNvPr id="3" name="Content Placeholder 2"/>
          <p:cNvSpPr>
            <a:spLocks noGrp="1"/>
          </p:cNvSpPr>
          <p:nvPr>
            <p:ph idx="1"/>
          </p:nvPr>
        </p:nvSpPr>
        <p:spPr/>
        <p:txBody>
          <a:bodyPr>
            <a:normAutofit/>
          </a:bodyPr>
          <a:lstStyle/>
          <a:p>
            <a:pPr algn="l" rtl="0"/>
            <a:r>
              <a:rPr lang="en-US" dirty="0"/>
              <a:t>CHX</a:t>
            </a:r>
          </a:p>
          <a:p>
            <a:pPr algn="l" rtl="0"/>
            <a:r>
              <a:rPr lang="en-US" dirty="0"/>
              <a:t>WB- protein level</a:t>
            </a:r>
          </a:p>
          <a:p>
            <a:pPr algn="l" rtl="0"/>
            <a:r>
              <a:rPr lang="en-US" dirty="0" err="1"/>
              <a:t>qRTpcr</a:t>
            </a:r>
            <a:r>
              <a:rPr lang="en-US" dirty="0"/>
              <a:t>- for showing that </a:t>
            </a:r>
          </a:p>
          <a:p>
            <a:pPr algn="l" rtl="0">
              <a:buNone/>
            </a:pPr>
            <a:r>
              <a:rPr lang="en-US" dirty="0"/>
              <a:t>increasing of exogenous pfsr1 </a:t>
            </a:r>
          </a:p>
          <a:p>
            <a:pPr algn="l" rtl="0">
              <a:buNone/>
            </a:pPr>
            <a:r>
              <a:rPr lang="en-US" dirty="0"/>
              <a:t>leads to a decrease in </a:t>
            </a:r>
          </a:p>
          <a:p>
            <a:pPr algn="l" rtl="0">
              <a:buNone/>
            </a:pPr>
            <a:r>
              <a:rPr lang="en-US" dirty="0"/>
              <a:t>The endogenous pfsr1</a:t>
            </a:r>
          </a:p>
          <a:p>
            <a:pPr algn="l" rtl="0"/>
            <a:r>
              <a:rPr lang="en-US" dirty="0"/>
              <a:t>Upf1 knockdown-&gt;</a:t>
            </a:r>
          </a:p>
          <a:p>
            <a:pPr algn="l" rtl="0">
              <a:buNone/>
            </a:pPr>
            <a:r>
              <a:rPr lang="en-US" dirty="0"/>
              <a:t>waiting for WR selection </a:t>
            </a:r>
            <a:endParaRPr lang="he-IL" dirty="0"/>
          </a:p>
        </p:txBody>
      </p:sp>
      <p:sp>
        <p:nvSpPr>
          <p:cNvPr id="29698" name="AutoShape 2" descr="Image result for v mark"/>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he-IL"/>
          </a:p>
        </p:txBody>
      </p:sp>
      <p:sp>
        <p:nvSpPr>
          <p:cNvPr id="29700" name="AutoShape 4" descr="Image result for v mark"/>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he-IL"/>
          </a:p>
        </p:txBody>
      </p:sp>
      <p:grpSp>
        <p:nvGrpSpPr>
          <p:cNvPr id="8" name="Group 7"/>
          <p:cNvGrpSpPr/>
          <p:nvPr/>
        </p:nvGrpSpPr>
        <p:grpSpPr>
          <a:xfrm>
            <a:off x="4429124" y="2000240"/>
            <a:ext cx="719847" cy="857256"/>
            <a:chOff x="6215074" y="2643182"/>
            <a:chExt cx="719847" cy="857256"/>
          </a:xfrm>
        </p:grpSpPr>
        <p:sp>
          <p:nvSpPr>
            <p:cNvPr id="4" name="Rectangle 3"/>
            <p:cNvSpPr/>
            <p:nvPr/>
          </p:nvSpPr>
          <p:spPr>
            <a:xfrm>
              <a:off x="6215074" y="3071810"/>
              <a:ext cx="414334"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9702" name="Picture 6" descr="Green Check Mark Clip Art"/>
            <p:cNvPicPr>
              <a:picLocks noChangeAspect="1" noChangeArrowheads="1"/>
            </p:cNvPicPr>
            <p:nvPr/>
          </p:nvPicPr>
          <p:blipFill>
            <a:blip r:embed="rId2" cstate="print"/>
            <a:srcRect/>
            <a:stretch>
              <a:fillRect/>
            </a:stretch>
          </p:blipFill>
          <p:spPr bwMode="auto">
            <a:xfrm>
              <a:off x="6215074" y="2643182"/>
              <a:ext cx="719847" cy="828661"/>
            </a:xfrm>
            <a:prstGeom prst="rect">
              <a:avLst/>
            </a:prstGeom>
            <a:noFill/>
          </p:spPr>
        </p:pic>
      </p:grpSp>
      <p:grpSp>
        <p:nvGrpSpPr>
          <p:cNvPr id="9" name="Group 8"/>
          <p:cNvGrpSpPr/>
          <p:nvPr/>
        </p:nvGrpSpPr>
        <p:grpSpPr>
          <a:xfrm>
            <a:off x="1785918" y="1357298"/>
            <a:ext cx="719847" cy="857256"/>
            <a:chOff x="6215074" y="2643182"/>
            <a:chExt cx="719847" cy="857256"/>
          </a:xfrm>
        </p:grpSpPr>
        <p:sp>
          <p:nvSpPr>
            <p:cNvPr id="10" name="Rectangle 9"/>
            <p:cNvSpPr/>
            <p:nvPr/>
          </p:nvSpPr>
          <p:spPr>
            <a:xfrm>
              <a:off x="6215074" y="3071810"/>
              <a:ext cx="414334"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6" descr="Green Check Mark Clip Art"/>
            <p:cNvPicPr>
              <a:picLocks noChangeAspect="1" noChangeArrowheads="1"/>
            </p:cNvPicPr>
            <p:nvPr/>
          </p:nvPicPr>
          <p:blipFill>
            <a:blip r:embed="rId2" cstate="print"/>
            <a:srcRect/>
            <a:stretch>
              <a:fillRect/>
            </a:stretch>
          </p:blipFill>
          <p:spPr bwMode="auto">
            <a:xfrm>
              <a:off x="6215074" y="2643182"/>
              <a:ext cx="719847" cy="828661"/>
            </a:xfrm>
            <a:prstGeom prst="rect">
              <a:avLst/>
            </a:prstGeom>
            <a:noFill/>
          </p:spPr>
        </p:pic>
      </p:grpSp>
      <p:grpSp>
        <p:nvGrpSpPr>
          <p:cNvPr id="13" name="Group 12"/>
          <p:cNvGrpSpPr/>
          <p:nvPr/>
        </p:nvGrpSpPr>
        <p:grpSpPr>
          <a:xfrm>
            <a:off x="5929322" y="2643182"/>
            <a:ext cx="719847" cy="857256"/>
            <a:chOff x="6215074" y="2643182"/>
            <a:chExt cx="719847" cy="857256"/>
          </a:xfrm>
        </p:grpSpPr>
        <p:sp>
          <p:nvSpPr>
            <p:cNvPr id="14" name="Rectangle 13"/>
            <p:cNvSpPr/>
            <p:nvPr/>
          </p:nvSpPr>
          <p:spPr>
            <a:xfrm>
              <a:off x="6215074" y="3071810"/>
              <a:ext cx="414334" cy="42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6" descr="Green Check Mark Clip Art"/>
            <p:cNvPicPr>
              <a:picLocks noChangeAspect="1" noChangeArrowheads="1"/>
            </p:cNvPicPr>
            <p:nvPr/>
          </p:nvPicPr>
          <p:blipFill>
            <a:blip r:embed="rId2" cstate="print"/>
            <a:srcRect/>
            <a:stretch>
              <a:fillRect/>
            </a:stretch>
          </p:blipFill>
          <p:spPr bwMode="auto">
            <a:xfrm>
              <a:off x="6215074" y="2643182"/>
              <a:ext cx="719847" cy="828661"/>
            </a:xfrm>
            <a:prstGeom prst="rect">
              <a:avLst/>
            </a:prstGeom>
            <a:noFill/>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Difficulties and strengths </a:t>
            </a:r>
            <a:endParaRPr lang="he-IL" dirty="0"/>
          </a:p>
        </p:txBody>
      </p:sp>
      <p:sp>
        <p:nvSpPr>
          <p:cNvPr id="3" name="Content Placeholder 2"/>
          <p:cNvSpPr>
            <a:spLocks noGrp="1"/>
          </p:cNvSpPr>
          <p:nvPr>
            <p:ph idx="1"/>
          </p:nvPr>
        </p:nvSpPr>
        <p:spPr/>
        <p:txBody>
          <a:bodyPr>
            <a:normAutofit lnSpcReduction="10000"/>
          </a:bodyPr>
          <a:lstStyle/>
          <a:p>
            <a:pPr algn="l" rtl="0"/>
            <a:r>
              <a:rPr lang="en-US" dirty="0"/>
              <a:t>In order to follow up changes in AS during KD, we need to analyze </a:t>
            </a:r>
            <a:r>
              <a:rPr lang="en-US" dirty="0" err="1"/>
              <a:t>RNAseq</a:t>
            </a:r>
            <a:r>
              <a:rPr lang="en-US" dirty="0"/>
              <a:t> of the full genome. In our lab there is a difficulty doing so. </a:t>
            </a:r>
          </a:p>
          <a:p>
            <a:pPr algn="l" rtl="0"/>
            <a:endParaRPr lang="en-US" dirty="0"/>
          </a:p>
          <a:p>
            <a:pPr algn="l" rtl="0"/>
            <a:r>
              <a:rPr lang="en-US" dirty="0"/>
              <a:t>Improving my Bioinformatics skills, and analyzing data. </a:t>
            </a:r>
          </a:p>
          <a:p>
            <a:pPr algn="l" rtl="0"/>
            <a:endParaRPr lang="en-US" dirty="0"/>
          </a:p>
          <a:p>
            <a:pPr algn="l" rtl="0"/>
            <a:r>
              <a:rPr lang="en-US" dirty="0"/>
              <a:t>Experienced in molecular biology methods. </a:t>
            </a:r>
          </a:p>
          <a:p>
            <a:pPr algn="l" rtl="0"/>
            <a:endParaRPr lang="en-US" dirty="0"/>
          </a:p>
          <a:p>
            <a:pPr algn="l" rtl="0"/>
            <a:endParaRPr lang="he-IL"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p:txBody>
          <a:bodyPr/>
          <a:lstStyle/>
          <a:p>
            <a:endParaRPr lang="he-IL" dirty="0"/>
          </a:p>
        </p:txBody>
      </p:sp>
      <p:pic>
        <p:nvPicPr>
          <p:cNvPr id="3074" name="Picture 2" descr="Image result for plasmodium"/>
          <p:cNvPicPr>
            <a:picLocks noChangeAspect="1" noChangeArrowheads="1"/>
          </p:cNvPicPr>
          <p:nvPr/>
        </p:nvPicPr>
        <p:blipFill>
          <a:blip r:embed="rId2"/>
          <a:srcRect/>
          <a:stretch>
            <a:fillRect/>
          </a:stretch>
        </p:blipFill>
        <p:spPr bwMode="auto">
          <a:xfrm>
            <a:off x="1071538" y="642918"/>
            <a:ext cx="7358065" cy="6006584"/>
          </a:xfrm>
          <a:prstGeom prst="rect">
            <a:avLst/>
          </a:prstGeom>
          <a:noFill/>
        </p:spPr>
      </p:pic>
      <p:sp>
        <p:nvSpPr>
          <p:cNvPr id="5" name="Rectangle 4"/>
          <p:cNvSpPr/>
          <p:nvPr/>
        </p:nvSpPr>
        <p:spPr>
          <a:xfrm>
            <a:off x="2357422" y="2285992"/>
            <a:ext cx="4867038"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 for </a:t>
            </a:r>
          </a:p>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your listening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t>Plasmodium </a:t>
            </a:r>
            <a:r>
              <a:rPr lang="en-US" i="1" dirty="0" err="1"/>
              <a:t>falciparum</a:t>
            </a:r>
            <a:endParaRPr lang="he-IL" i="1" dirty="0"/>
          </a:p>
        </p:txBody>
      </p:sp>
      <p:sp>
        <p:nvSpPr>
          <p:cNvPr id="3" name="Content Placeholder 2"/>
          <p:cNvSpPr>
            <a:spLocks noGrp="1"/>
          </p:cNvSpPr>
          <p:nvPr>
            <p:ph idx="1"/>
          </p:nvPr>
        </p:nvSpPr>
        <p:spPr>
          <a:xfrm>
            <a:off x="357158" y="1714488"/>
            <a:ext cx="3257544" cy="4572000"/>
          </a:xfrm>
        </p:spPr>
        <p:txBody>
          <a:bodyPr>
            <a:normAutofit fontScale="77500" lnSpcReduction="20000"/>
          </a:bodyPr>
          <a:lstStyle/>
          <a:p>
            <a:pPr algn="l" rtl="0"/>
            <a:r>
              <a:rPr lang="en-US" dirty="0"/>
              <a:t>protozoan parasite responsible for deadliest form</a:t>
            </a:r>
          </a:p>
          <a:p>
            <a:pPr algn="l" rtl="0">
              <a:buNone/>
            </a:pPr>
            <a:r>
              <a:rPr lang="en-US" dirty="0"/>
              <a:t> of human malaria</a:t>
            </a:r>
          </a:p>
          <a:p>
            <a:pPr algn="l" rtl="0">
              <a:lnSpc>
                <a:spcPct val="150000"/>
              </a:lnSpc>
            </a:pPr>
            <a:r>
              <a:rPr lang="en-US" dirty="0"/>
              <a:t>Transmitted exclusively through the bites of </a:t>
            </a:r>
            <a:r>
              <a:rPr lang="en-US" i="1" dirty="0"/>
              <a:t>Anopheles</a:t>
            </a:r>
            <a:r>
              <a:rPr lang="en-US" dirty="0"/>
              <a:t> </a:t>
            </a:r>
          </a:p>
          <a:p>
            <a:pPr algn="l" rtl="0">
              <a:lnSpc>
                <a:spcPct val="150000"/>
              </a:lnSpc>
              <a:buNone/>
            </a:pPr>
            <a:r>
              <a:rPr lang="en-US" dirty="0"/>
              <a:t>     mosquitoes</a:t>
            </a:r>
          </a:p>
          <a:p>
            <a:pPr algn="l" rtl="0"/>
            <a:endParaRPr lang="he-IL" dirty="0"/>
          </a:p>
        </p:txBody>
      </p:sp>
      <p:pic>
        <p:nvPicPr>
          <p:cNvPr id="4" name="Picture 3"/>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7554" y="1857364"/>
            <a:ext cx="5642062" cy="4713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p:txBody>
          <a:bodyPr/>
          <a:lstStyle/>
          <a:p>
            <a:endParaRPr lang="he-IL" dirty="0"/>
          </a:p>
        </p:txBody>
      </p:sp>
      <p:sp>
        <p:nvSpPr>
          <p:cNvPr id="1030" name="AutoShape 6" descr="Image result for hebrew university of jerusalem"/>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he-IL"/>
          </a:p>
        </p:txBody>
      </p:sp>
      <p:sp>
        <p:nvSpPr>
          <p:cNvPr id="1034" name="AutoShape 10" descr="Image result for ron dzikowski lab"/>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he-IL"/>
          </a:p>
        </p:txBody>
      </p:sp>
      <p:sp>
        <p:nvSpPr>
          <p:cNvPr id="1036" name="AutoShape 12" descr="Image result for ron dzikowski lab"/>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he-IL"/>
          </a:p>
        </p:txBody>
      </p:sp>
      <p:pic>
        <p:nvPicPr>
          <p:cNvPr id="1041" name="Picture 17"/>
          <p:cNvPicPr>
            <a:picLocks noChangeAspect="1" noChangeArrowheads="1"/>
          </p:cNvPicPr>
          <p:nvPr/>
        </p:nvPicPr>
        <p:blipFill>
          <a:blip r:embed="rId2"/>
          <a:srcRect l="55664" t="8984" r="1562" b="19238"/>
          <a:stretch>
            <a:fillRect/>
          </a:stretch>
        </p:blipFill>
        <p:spPr bwMode="auto">
          <a:xfrm>
            <a:off x="2643174" y="428604"/>
            <a:ext cx="4598566" cy="6173417"/>
          </a:xfrm>
          <a:prstGeom prst="rect">
            <a:avLst/>
          </a:prstGeom>
          <a:noFill/>
          <a:ln w="9525">
            <a:noFill/>
            <a:miter lim="800000"/>
            <a:headEnd/>
            <a:tailEnd/>
          </a:ln>
          <a:effectLst/>
        </p:spPr>
      </p:pic>
      <p:sp>
        <p:nvSpPr>
          <p:cNvPr id="20" name="Oval 19"/>
          <p:cNvSpPr/>
          <p:nvPr/>
        </p:nvSpPr>
        <p:spPr>
          <a:xfrm>
            <a:off x="3286116" y="4071942"/>
            <a:ext cx="914400" cy="914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Oval 20"/>
          <p:cNvSpPr/>
          <p:nvPr/>
        </p:nvSpPr>
        <p:spPr>
          <a:xfrm>
            <a:off x="3286116" y="3571876"/>
            <a:ext cx="914400" cy="35719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0" name="Group 9"/>
          <p:cNvGrpSpPr/>
          <p:nvPr/>
        </p:nvGrpSpPr>
        <p:grpSpPr>
          <a:xfrm>
            <a:off x="2428860" y="1357298"/>
            <a:ext cx="4786313" cy="4800601"/>
            <a:chOff x="1928794" y="1357298"/>
            <a:chExt cx="4786313" cy="4800601"/>
          </a:xfrm>
        </p:grpSpPr>
        <p:pic>
          <p:nvPicPr>
            <p:cNvPr id="1028" name="Picture 4" descr="Image result for hebrew university of jerusalem"/>
            <p:cNvPicPr>
              <a:picLocks noChangeAspect="1" noChangeArrowheads="1"/>
            </p:cNvPicPr>
            <p:nvPr/>
          </p:nvPicPr>
          <p:blipFill>
            <a:blip r:embed="rId3"/>
            <a:srcRect/>
            <a:stretch>
              <a:fillRect/>
            </a:stretch>
          </p:blipFill>
          <p:spPr bwMode="auto">
            <a:xfrm>
              <a:off x="2000232" y="1357298"/>
              <a:ext cx="4714875" cy="4800601"/>
            </a:xfrm>
            <a:prstGeom prst="rect">
              <a:avLst/>
            </a:prstGeom>
            <a:noFill/>
          </p:spPr>
        </p:pic>
        <p:pic>
          <p:nvPicPr>
            <p:cNvPr id="1032" name="Picture 8" descr="Image result for hebrew university of jerusalem"/>
            <p:cNvPicPr>
              <a:picLocks noChangeAspect="1" noChangeArrowheads="1"/>
            </p:cNvPicPr>
            <p:nvPr/>
          </p:nvPicPr>
          <p:blipFill>
            <a:blip r:embed="rId4"/>
            <a:srcRect/>
            <a:stretch>
              <a:fillRect/>
            </a:stretch>
          </p:blipFill>
          <p:spPr bwMode="auto">
            <a:xfrm>
              <a:off x="1928794" y="1357298"/>
              <a:ext cx="1571625" cy="1714500"/>
            </a:xfrm>
            <a:prstGeom prst="rect">
              <a:avLst/>
            </a:prstGeom>
            <a:noFill/>
          </p:spPr>
        </p:pic>
      </p:grpSp>
      <p:grpSp>
        <p:nvGrpSpPr>
          <p:cNvPr id="26" name="Group 25"/>
          <p:cNvGrpSpPr/>
          <p:nvPr/>
        </p:nvGrpSpPr>
        <p:grpSpPr>
          <a:xfrm>
            <a:off x="785786" y="714356"/>
            <a:ext cx="8215352" cy="5143536"/>
            <a:chOff x="785786" y="714356"/>
            <a:chExt cx="8215352" cy="5143536"/>
          </a:xfrm>
        </p:grpSpPr>
        <p:grpSp>
          <p:nvGrpSpPr>
            <p:cNvPr id="18" name="Group 17"/>
            <p:cNvGrpSpPr/>
            <p:nvPr/>
          </p:nvGrpSpPr>
          <p:grpSpPr>
            <a:xfrm>
              <a:off x="857224" y="714356"/>
              <a:ext cx="7929586" cy="5143536"/>
              <a:chOff x="1214414" y="1000108"/>
              <a:chExt cx="7929586" cy="5143536"/>
            </a:xfrm>
          </p:grpSpPr>
          <p:grpSp>
            <p:nvGrpSpPr>
              <p:cNvPr id="16" name="Group 15"/>
              <p:cNvGrpSpPr/>
              <p:nvPr/>
            </p:nvGrpSpPr>
            <p:grpSpPr>
              <a:xfrm>
                <a:off x="1214414" y="1000108"/>
                <a:ext cx="6643734" cy="5143536"/>
                <a:chOff x="1214414" y="1000108"/>
                <a:chExt cx="6643734" cy="5143536"/>
              </a:xfrm>
            </p:grpSpPr>
            <p:pic>
              <p:nvPicPr>
                <p:cNvPr id="1039" name="Picture 15"/>
                <p:cNvPicPr>
                  <a:picLocks noChangeAspect="1" noChangeArrowheads="1"/>
                </p:cNvPicPr>
                <p:nvPr/>
              </p:nvPicPr>
              <p:blipFill>
                <a:blip r:embed="rId5"/>
                <a:srcRect l="29297" t="8789" r="16210" b="64844"/>
                <a:stretch>
                  <a:fillRect/>
                </a:stretch>
              </p:blipFill>
              <p:spPr bwMode="auto">
                <a:xfrm>
                  <a:off x="1214414" y="1000108"/>
                  <a:ext cx="6643734" cy="2571768"/>
                </a:xfrm>
                <a:prstGeom prst="rect">
                  <a:avLst/>
                </a:prstGeom>
                <a:noFill/>
                <a:ln w="9525">
                  <a:noFill/>
                  <a:miter lim="800000"/>
                  <a:headEnd/>
                  <a:tailEnd/>
                </a:ln>
                <a:effectLst/>
              </p:spPr>
            </p:pic>
            <p:pic>
              <p:nvPicPr>
                <p:cNvPr id="1040" name="Picture 16"/>
                <p:cNvPicPr>
                  <a:picLocks noChangeAspect="1" noChangeArrowheads="1"/>
                </p:cNvPicPr>
                <p:nvPr/>
              </p:nvPicPr>
              <p:blipFill>
                <a:blip r:embed="rId5"/>
                <a:srcRect l="28711" t="68848" r="44336" b="4785"/>
                <a:stretch>
                  <a:fillRect/>
                </a:stretch>
              </p:blipFill>
              <p:spPr bwMode="auto">
                <a:xfrm>
                  <a:off x="2928926" y="3571876"/>
                  <a:ext cx="3286148" cy="2571768"/>
                </a:xfrm>
                <a:prstGeom prst="rect">
                  <a:avLst/>
                </a:prstGeom>
                <a:noFill/>
                <a:ln w="9525">
                  <a:noFill/>
                  <a:miter lim="800000"/>
                  <a:headEnd/>
                  <a:tailEnd/>
                </a:ln>
                <a:effectLst/>
              </p:spPr>
            </p:pic>
          </p:grpSp>
          <p:sp>
            <p:nvSpPr>
              <p:cNvPr id="17" name="Rectangle 16"/>
              <p:cNvSpPr/>
              <p:nvPr/>
            </p:nvSpPr>
            <p:spPr>
              <a:xfrm>
                <a:off x="1365909" y="2928934"/>
                <a:ext cx="7778091" cy="923330"/>
              </a:xfrm>
              <a:prstGeom prst="rect">
                <a:avLst/>
              </a:prstGeom>
              <a:noFill/>
            </p:spPr>
            <p:txBody>
              <a:bodyPr wrap="none" lIns="91440" tIns="45720" rIns="91440" bIns="45720">
                <a:spAutoFit/>
              </a:bodyPr>
              <a:lstStyle/>
              <a:p>
                <a:pPr algn="ctr"/>
                <a:r>
                  <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rPr>
                  <a:t>Malaria is in my blood </a:t>
                </a:r>
              </a:p>
            </p:txBody>
          </p:sp>
        </p:gr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5786" y="3357562"/>
              <a:ext cx="1643074" cy="2190765"/>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2396" y="3429000"/>
              <a:ext cx="1341321" cy="1788427"/>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72198" y="3357562"/>
              <a:ext cx="1446619" cy="1928826"/>
            </a:xfrm>
            <a:prstGeom prst="rect">
              <a:avLst/>
            </a:prstGeom>
          </p:spPr>
        </p:pic>
        <p:pic>
          <p:nvPicPr>
            <p:cNvPr id="1042" name="Picture 18" descr="C:\Users\shanya\Downloads\IMG_6907.JPG"/>
            <p:cNvPicPr>
              <a:picLocks noChangeAspect="1" noChangeArrowheads="1"/>
            </p:cNvPicPr>
            <p:nvPr/>
          </p:nvPicPr>
          <p:blipFill>
            <a:blip r:embed="rId9" cstate="print"/>
            <a:srcRect/>
            <a:stretch>
              <a:fillRect/>
            </a:stretch>
          </p:blipFill>
          <p:spPr bwMode="auto">
            <a:xfrm>
              <a:off x="7500958" y="1000108"/>
              <a:ext cx="1500180" cy="2000239"/>
            </a:xfrm>
            <a:prstGeom prst="rect">
              <a:avLst/>
            </a:prstGeom>
            <a:noFill/>
          </p:spPr>
        </p:pic>
      </p:grpSp>
      <p:sp>
        <p:nvSpPr>
          <p:cNvPr id="4" name="מלבן 3">
            <a:extLst>
              <a:ext uri="{FF2B5EF4-FFF2-40B4-BE49-F238E27FC236}">
                <a16:creationId xmlns:a16="http://schemas.microsoft.com/office/drawing/2014/main" id="{800D95A8-1C33-447A-94C3-4DC36EB58B4C}"/>
              </a:ext>
            </a:extLst>
          </p:cNvPr>
          <p:cNvSpPr/>
          <p:nvPr/>
        </p:nvSpPr>
        <p:spPr>
          <a:xfrm>
            <a:off x="2103205" y="5522418"/>
            <a:ext cx="5101076"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M.A (and PHD)</a:t>
            </a:r>
            <a:endParaRPr lang="he-IL"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1"/>
                                        </p:tgtEl>
                                        <p:attrNameLst>
                                          <p:attrName>style.visibility</p:attrName>
                                        </p:attrNameLst>
                                      </p:cBhvr>
                                      <p:to>
                                        <p:strVal val="visible"/>
                                      </p:to>
                                    </p:set>
                                    <p:animEffect transition="in" filter="blinds(horizontal)">
                                      <p:cBhvr>
                                        <p:cTn id="7" dur="500"/>
                                        <p:tgtEl>
                                          <p:spTgt spid="104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i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linds(horizontal)">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0" y="1428736"/>
            <a:ext cx="9144000" cy="656718"/>
          </a:xfrm>
          <a:prstGeom prst="rect">
            <a:avLst/>
          </a:prstGeom>
          <a:noFill/>
          <a:ln w="9525">
            <a:noFill/>
            <a:miter lim="800000"/>
            <a:headEnd/>
            <a:tailEnd/>
          </a:ln>
        </p:spPr>
        <p:txBody>
          <a:bodyPr wrap="square">
            <a:spAutoFit/>
          </a:bodyPr>
          <a:lstStyle/>
          <a:p>
            <a:pPr algn="ctr" rtl="1">
              <a:lnSpc>
                <a:spcPct val="150000"/>
              </a:lnSpc>
            </a:pPr>
            <a:r>
              <a:rPr lang="en-US" sz="2800" dirty="0"/>
              <a:t>Gene regulation in </a:t>
            </a:r>
            <a:r>
              <a:rPr lang="en-US" sz="2800" i="1" dirty="0"/>
              <a:t>Plasmodium</a:t>
            </a:r>
            <a:r>
              <a:rPr lang="en-US" sz="2800" dirty="0"/>
              <a:t> parasites</a:t>
            </a:r>
            <a:endParaRPr lang="en-US" sz="2800" i="1" dirty="0"/>
          </a:p>
        </p:txBody>
      </p:sp>
      <p:pic>
        <p:nvPicPr>
          <p:cNvPr id="5123" name="Picture 5" descr="heblogo"/>
          <p:cNvPicPr>
            <a:picLocks noChangeAspect="1" noChangeArrowheads="1"/>
          </p:cNvPicPr>
          <p:nvPr/>
        </p:nvPicPr>
        <p:blipFill>
          <a:blip r:embed="rId3" cstate="print">
            <a:clrChange>
              <a:clrFrom>
                <a:srgbClr val="DBDBDB"/>
              </a:clrFrom>
              <a:clrTo>
                <a:srgbClr val="DBDBDB">
                  <a:alpha val="0"/>
                </a:srgbClr>
              </a:clrTo>
            </a:clrChange>
            <a:lum bright="-6000" contrast="18000"/>
          </a:blip>
          <a:srcRect l="19403" t="1187" r="24960" b="3772"/>
          <a:stretch>
            <a:fillRect/>
          </a:stretch>
        </p:blipFill>
        <p:spPr bwMode="auto">
          <a:xfrm>
            <a:off x="8388424" y="6057900"/>
            <a:ext cx="563563" cy="800100"/>
          </a:xfrm>
          <a:prstGeom prst="rect">
            <a:avLst/>
          </a:prstGeom>
          <a:noFill/>
          <a:ln w="9525">
            <a:noFill/>
            <a:miter lim="800000"/>
            <a:headEnd/>
            <a:tailEnd/>
          </a:ln>
        </p:spPr>
      </p:pic>
      <p:pic>
        <p:nvPicPr>
          <p:cNvPr id="5125" name="Picture 6"/>
          <p:cNvPicPr>
            <a:picLocks noChangeAspect="1" noChangeArrowheads="1"/>
          </p:cNvPicPr>
          <p:nvPr/>
        </p:nvPicPr>
        <p:blipFill>
          <a:blip r:embed="rId4" cstate="print"/>
          <a:srcRect/>
          <a:stretch>
            <a:fillRect/>
          </a:stretch>
        </p:blipFill>
        <p:spPr bwMode="auto">
          <a:xfrm>
            <a:off x="2714612" y="2143116"/>
            <a:ext cx="4038600" cy="3909278"/>
          </a:xfrm>
          <a:prstGeom prst="rect">
            <a:avLst/>
          </a:prstGeom>
          <a:noFill/>
          <a:ln w="9525">
            <a:noFill/>
            <a:miter lim="800000"/>
            <a:headEnd/>
            <a:tailEnd/>
          </a:ln>
        </p:spPr>
      </p:pic>
      <p:pic>
        <p:nvPicPr>
          <p:cNvPr id="5126" name="Picture 7" descr="IMRIC"/>
          <p:cNvPicPr>
            <a:picLocks noChangeAspect="1" noChangeArrowheads="1"/>
          </p:cNvPicPr>
          <p:nvPr/>
        </p:nvPicPr>
        <p:blipFill>
          <a:blip r:embed="rId5" cstate="print"/>
          <a:srcRect t="5556" r="77727" b="16667"/>
          <a:stretch>
            <a:fillRect/>
          </a:stretch>
        </p:blipFill>
        <p:spPr bwMode="auto">
          <a:xfrm>
            <a:off x="0" y="5969000"/>
            <a:ext cx="990600" cy="889000"/>
          </a:xfrm>
          <a:prstGeom prst="rect">
            <a:avLst/>
          </a:prstGeom>
          <a:noFill/>
          <a:ln w="9525" algn="in">
            <a:noFill/>
            <a:miter lim="800000"/>
            <a:headEnd/>
            <a:tailEnd/>
          </a:ln>
        </p:spPr>
      </p:pic>
      <p:sp>
        <p:nvSpPr>
          <p:cNvPr id="7" name="Title 1"/>
          <p:cNvSpPr txBox="1">
            <a:spLocks/>
          </p:cNvSpPr>
          <p:nvPr/>
        </p:nvSpPr>
        <p:spPr>
          <a:xfrm>
            <a:off x="457200" y="267494"/>
            <a:ext cx="8229600" cy="1399032"/>
          </a:xfrm>
          <a:prstGeom prst="rect">
            <a:avLst/>
          </a:prstGeom>
        </p:spPr>
        <p:txBody>
          <a:bodyPr>
            <a:normAutofit/>
          </a:bodyPr>
          <a:lstStyle/>
          <a:p>
            <a:pPr marL="484632" marR="0" lvl="0" indent="0" algn="ctr" defTabSz="914400" rtl="1"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The main research questions in my lab</a:t>
            </a:r>
            <a:endParaRPr kumimoji="0" lang="he-IL" sz="42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srcRect/>
          <a:stretch>
            <a:fillRect/>
          </a:stretch>
        </p:blipFill>
        <p:spPr bwMode="auto">
          <a:xfrm>
            <a:off x="3733800" y="49213"/>
            <a:ext cx="5029200" cy="1931987"/>
          </a:xfrm>
          <a:prstGeom prst="rect">
            <a:avLst/>
          </a:prstGeom>
          <a:noFill/>
          <a:ln w="9525">
            <a:solidFill>
              <a:srgbClr val="7030A0"/>
            </a:solidFill>
            <a:miter lim="800000"/>
            <a:headEnd/>
            <a:tailEnd/>
          </a:ln>
        </p:spPr>
      </p:pic>
      <p:pic>
        <p:nvPicPr>
          <p:cNvPr id="81923" name="Picture 3"/>
          <p:cNvPicPr>
            <a:picLocks noChangeAspect="1" noChangeArrowheads="1"/>
          </p:cNvPicPr>
          <p:nvPr/>
        </p:nvPicPr>
        <p:blipFill>
          <a:blip r:embed="rId4" cstate="print"/>
          <a:srcRect/>
          <a:stretch>
            <a:fillRect/>
          </a:stretch>
        </p:blipFill>
        <p:spPr bwMode="auto">
          <a:xfrm>
            <a:off x="3733800" y="2041525"/>
            <a:ext cx="5029200" cy="1997075"/>
          </a:xfrm>
          <a:prstGeom prst="rect">
            <a:avLst/>
          </a:prstGeom>
          <a:noFill/>
          <a:ln w="9525">
            <a:solidFill>
              <a:schemeClr val="accent6">
                <a:lumMod val="75000"/>
              </a:schemeClr>
            </a:solidFill>
            <a:miter lim="800000"/>
            <a:headEnd/>
            <a:tailEnd/>
          </a:ln>
        </p:spPr>
      </p:pic>
      <p:pic>
        <p:nvPicPr>
          <p:cNvPr id="81924" name="Picture 4"/>
          <p:cNvPicPr>
            <a:picLocks noChangeAspect="1" noChangeArrowheads="1"/>
          </p:cNvPicPr>
          <p:nvPr/>
        </p:nvPicPr>
        <p:blipFill>
          <a:blip r:embed="rId5" cstate="print"/>
          <a:srcRect/>
          <a:stretch>
            <a:fillRect/>
          </a:stretch>
        </p:blipFill>
        <p:spPr bwMode="auto">
          <a:xfrm>
            <a:off x="3733800" y="4113213"/>
            <a:ext cx="5029200" cy="2703512"/>
          </a:xfrm>
          <a:prstGeom prst="rect">
            <a:avLst/>
          </a:prstGeom>
          <a:noFill/>
          <a:ln w="9525">
            <a:solidFill>
              <a:srgbClr val="7030A0"/>
            </a:solidFill>
            <a:miter lim="800000"/>
            <a:headEnd/>
            <a:tailEnd/>
          </a:ln>
        </p:spPr>
      </p:pic>
      <p:sp>
        <p:nvSpPr>
          <p:cNvPr id="7" name="TextBox 2"/>
          <p:cNvSpPr txBox="1">
            <a:spLocks noChangeArrowheads="1"/>
          </p:cNvSpPr>
          <p:nvPr/>
        </p:nvSpPr>
        <p:spPr bwMode="auto">
          <a:xfrm>
            <a:off x="76200" y="6291263"/>
            <a:ext cx="4495800" cy="338137"/>
          </a:xfrm>
          <a:prstGeom prst="rect">
            <a:avLst/>
          </a:prstGeom>
          <a:noFill/>
          <a:ln w="9525">
            <a:noFill/>
            <a:miter lim="800000"/>
            <a:headEnd/>
            <a:tailEnd/>
          </a:ln>
        </p:spPr>
        <p:txBody>
          <a:bodyPr wrap="square">
            <a:spAutoFit/>
          </a:bodyPr>
          <a:lstStyle/>
          <a:p>
            <a:pPr algn="l"/>
            <a:r>
              <a:rPr lang="en-US" dirty="0"/>
              <a:t>Dzikowski &amp; Deitsch, (2009)</a:t>
            </a:r>
            <a:endParaRPr lang="he-IL" dirty="0"/>
          </a:p>
        </p:txBody>
      </p:sp>
      <p:sp>
        <p:nvSpPr>
          <p:cNvPr id="8" name="TextBox 7"/>
          <p:cNvSpPr txBox="1"/>
          <p:nvPr/>
        </p:nvSpPr>
        <p:spPr>
          <a:xfrm>
            <a:off x="0" y="2057400"/>
            <a:ext cx="3657600" cy="3108543"/>
          </a:xfrm>
          <a:prstGeom prst="rect">
            <a:avLst/>
          </a:prstGeom>
          <a:noFill/>
        </p:spPr>
        <p:txBody>
          <a:bodyPr wrap="square" rtlCol="1">
            <a:spAutoFit/>
          </a:bodyPr>
          <a:lstStyle/>
          <a:p>
            <a:pPr algn="l"/>
            <a:r>
              <a:rPr lang="en-US" sz="2800" dirty="0"/>
              <a:t>Mechanisms involved in the regulation of </a:t>
            </a:r>
            <a:r>
              <a:rPr lang="en-US" sz="2800" i="1" dirty="0" err="1"/>
              <a:t>var</a:t>
            </a:r>
            <a:r>
              <a:rPr lang="en-US" sz="2800" dirty="0"/>
              <a:t> gene transcription:</a:t>
            </a:r>
          </a:p>
          <a:p>
            <a:pPr algn="l"/>
            <a:r>
              <a:rPr lang="en-US" sz="2800" dirty="0"/>
              <a:t>Repression and activation</a:t>
            </a:r>
          </a:p>
          <a:p>
            <a:pPr algn="l"/>
            <a:r>
              <a:rPr lang="en-US" sz="2800" dirty="0"/>
              <a:t> </a:t>
            </a:r>
            <a:endParaRPr lang="he-IL"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28662" y="142852"/>
            <a:ext cx="7655062" cy="838199"/>
          </a:xfrm>
          <a:prstGeom prst="rect">
            <a:avLst/>
          </a:prstGeom>
        </p:spPr>
        <p:txBody>
          <a:bodyPr>
            <a:noAutofit/>
          </a:bodyPr>
          <a:lstStyle>
            <a:lvl1pPr algn="ctr" defTabSz="914400" rtl="1" eaLnBrk="1" latinLnBrk="0" hangingPunct="1">
              <a:spcBef>
                <a:spcPct val="0"/>
              </a:spcBef>
              <a:buNone/>
              <a:defRPr sz="4400" kern="1200">
                <a:solidFill>
                  <a:schemeClr val="tx1"/>
                </a:solid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Regulation of </a:t>
            </a:r>
            <a:r>
              <a:rPr lang="en-US" sz="2400" b="1" i="1" dirty="0">
                <a:latin typeface="Times New Roman" panose="02020603050405020304" pitchFamily="18" charset="0"/>
                <a:cs typeface="Times New Roman" panose="02020603050405020304" pitchFamily="18" charset="0"/>
              </a:rPr>
              <a:t>var2csa, </a:t>
            </a:r>
            <a:r>
              <a:rPr lang="en-US" sz="2400" b="1" dirty="0">
                <a:latin typeface="Times New Roman" panose="02020603050405020304" pitchFamily="18" charset="0"/>
                <a:cs typeface="Times New Roman" panose="02020603050405020304" pitchFamily="18" charset="0"/>
              </a:rPr>
              <a:t>the gene responsible for pregnancy associated </a:t>
            </a:r>
          </a:p>
          <a:p>
            <a:pPr fontAlgn="auto">
              <a:spcAft>
                <a:spcPts val="0"/>
              </a:spcAft>
            </a:pPr>
            <a:r>
              <a:rPr lang="en-US" sz="2400" b="1" dirty="0">
                <a:latin typeface="Times New Roman" panose="02020603050405020304" pitchFamily="18" charset="0"/>
                <a:cs typeface="Times New Roman" panose="02020603050405020304" pitchFamily="18" charset="0"/>
              </a:rPr>
              <a:t>malaria</a:t>
            </a:r>
          </a:p>
        </p:txBody>
      </p:sp>
      <p:grpSp>
        <p:nvGrpSpPr>
          <p:cNvPr id="6" name="קבוצה 6"/>
          <p:cNvGrpSpPr/>
          <p:nvPr/>
        </p:nvGrpSpPr>
        <p:grpSpPr>
          <a:xfrm>
            <a:off x="1621549" y="1271816"/>
            <a:ext cx="3712451" cy="1776184"/>
            <a:chOff x="5163844" y="1271816"/>
            <a:chExt cx="3712451" cy="1776184"/>
          </a:xfrm>
        </p:grpSpPr>
        <p:pic>
          <p:nvPicPr>
            <p:cNvPr id="3" name="Picture 244"/>
            <p:cNvPicPr>
              <a:picLocks noChangeAspect="1"/>
            </p:cNvPicPr>
            <p:nvPr/>
          </p:nvPicPr>
          <p:blipFill rotWithShape="1">
            <a:blip r:embed="rId3" cstate="print">
              <a:extLst>
                <a:ext uri="{28A0092B-C50C-407E-A947-70E740481C1C}">
                  <a14:useLocalDpi xmlns:a14="http://schemas.microsoft.com/office/drawing/2010/main" val="0"/>
                </a:ext>
              </a:extLst>
            </a:blip>
            <a:srcRect b="2524"/>
            <a:stretch/>
          </p:blipFill>
          <p:spPr>
            <a:xfrm>
              <a:off x="5235330" y="1271816"/>
              <a:ext cx="3640965" cy="1731975"/>
            </a:xfrm>
            <a:prstGeom prst="rect">
              <a:avLst/>
            </a:prstGeom>
          </p:spPr>
        </p:pic>
        <p:sp>
          <p:nvSpPr>
            <p:cNvPr id="4" name="Rectangle 29"/>
            <p:cNvSpPr/>
            <p:nvPr/>
          </p:nvSpPr>
          <p:spPr>
            <a:xfrm>
              <a:off x="5163844" y="2819400"/>
              <a:ext cx="2648780" cy="228600"/>
            </a:xfrm>
            <a:prstGeom prst="rect">
              <a:avLst/>
            </a:prstGeom>
            <a:solidFill>
              <a:schemeClr val="bg1"/>
            </a:solidFill>
            <a:ln>
              <a:noFill/>
            </a:ln>
            <a:effectLst/>
            <a:extLst/>
          </p:spPr>
          <p:txBody>
            <a:bodyPr lIns="0" tIns="0" rIns="0" bIns="0"/>
            <a:lstStyle/>
            <a:p>
              <a:pPr>
                <a:tabLst>
                  <a:tab pos="791874" algn="l"/>
                  <a:tab pos="1583748" algn="l"/>
                  <a:tab pos="2375623" algn="l"/>
                  <a:tab pos="3167497" algn="l"/>
                  <a:tab pos="3959371" algn="l"/>
                </a:tabLst>
              </a:pPr>
              <a:r>
                <a:rPr lang="en-US" sz="900" dirty="0">
                  <a:solidFill>
                    <a:srgbClr val="000000"/>
                  </a:solidFill>
                  <a:latin typeface="+mj-lt"/>
                  <a:ea typeface="msgothic" charset="0"/>
                  <a:cs typeface="msgothic" charset="0"/>
                </a:rPr>
                <a:t>Nature Reviews Microbiology 7, 493-503 (July 2009)</a:t>
              </a:r>
            </a:p>
          </p:txBody>
        </p:sp>
      </p:grpSp>
      <p:grpSp>
        <p:nvGrpSpPr>
          <p:cNvPr id="7" name="Group 5"/>
          <p:cNvGrpSpPr/>
          <p:nvPr/>
        </p:nvGrpSpPr>
        <p:grpSpPr>
          <a:xfrm>
            <a:off x="304800" y="3501591"/>
            <a:ext cx="4600298" cy="3108484"/>
            <a:chOff x="304800" y="3501591"/>
            <a:chExt cx="4600298" cy="3108484"/>
          </a:xfrm>
        </p:grpSpPr>
        <p:pic>
          <p:nvPicPr>
            <p:cNvPr id="9" name="Picture 2" descr="666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1107"/>
            <a:stretch/>
          </p:blipFill>
          <p:spPr bwMode="auto">
            <a:xfrm>
              <a:off x="304800" y="3501591"/>
              <a:ext cx="4600298" cy="240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35"/>
            <p:cNvGrpSpPr/>
            <p:nvPr/>
          </p:nvGrpSpPr>
          <p:grpSpPr>
            <a:xfrm>
              <a:off x="476250" y="6054292"/>
              <a:ext cx="2171700" cy="555783"/>
              <a:chOff x="533400" y="5486400"/>
              <a:chExt cx="2171700" cy="555783"/>
            </a:xfrm>
          </p:grpSpPr>
          <p:pic>
            <p:nvPicPr>
              <p:cNvPr id="27" name="Picture 3" descr="C:\Users\FASTMAN\Dropbox\yair\Lab\results\var2csa promoter titration\Transfectants\pV2GB\Western\15.12.2015\17.12.2015_V2GB_VB+ORF 2\20151217_1052_13.tif"/>
              <p:cNvPicPr>
                <a:picLocks noChangeAspect="1" noChangeArrowheads="1"/>
              </p:cNvPicPr>
              <p:nvPr/>
            </p:nvPicPr>
            <p:blipFill rotWithShape="1">
              <a:blip r:embed="rId5">
                <a:extLst>
                  <a:ext uri="{28A0092B-C50C-407E-A947-70E740481C1C}">
                    <a14:useLocalDpi xmlns:a14="http://schemas.microsoft.com/office/drawing/2010/main" val="0"/>
                  </a:ext>
                </a:extLst>
              </a:blip>
              <a:srcRect l="47123" t="73428" r="36708" b="22580"/>
              <a:stretch/>
            </p:blipFill>
            <p:spPr bwMode="auto">
              <a:xfrm flipH="1">
                <a:off x="1208380" y="5795932"/>
                <a:ext cx="1402931" cy="2308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179805" y="5492217"/>
                <a:ext cx="849019" cy="246221"/>
              </a:xfrm>
              <a:prstGeom prst="rect">
                <a:avLst/>
              </a:prstGeom>
              <a:noFill/>
            </p:spPr>
            <p:txBody>
              <a:bodyPr wrap="square" rtlCol="1">
                <a:spAutoFit/>
              </a:bodyPr>
              <a:lstStyle/>
              <a:p>
                <a:r>
                  <a:rPr lang="en-US" sz="1000" b="1" dirty="0">
                    <a:latin typeface="+mj-lt"/>
                  </a:rPr>
                  <a:t>V2B</a:t>
                </a:r>
                <a:r>
                  <a:rPr lang="en-US" sz="1000" b="1" dirty="0">
                    <a:solidFill>
                      <a:srgbClr val="FF0000"/>
                    </a:solidFill>
                    <a:latin typeface="+mj-lt"/>
                  </a:rPr>
                  <a:t>∆uORF</a:t>
                </a:r>
                <a:endParaRPr lang="he-IL" sz="1000" b="1" dirty="0">
                  <a:latin typeface="+mj-lt"/>
                </a:endParaRPr>
              </a:p>
            </p:txBody>
          </p:sp>
          <p:sp>
            <p:nvSpPr>
              <p:cNvPr id="18" name="TextBox 17"/>
              <p:cNvSpPr txBox="1"/>
              <p:nvPr/>
            </p:nvSpPr>
            <p:spPr>
              <a:xfrm>
                <a:off x="1836770" y="5486400"/>
                <a:ext cx="868330" cy="246221"/>
              </a:xfrm>
              <a:prstGeom prst="rect">
                <a:avLst/>
              </a:prstGeom>
              <a:noFill/>
            </p:spPr>
            <p:txBody>
              <a:bodyPr wrap="square" rtlCol="1">
                <a:spAutoFit/>
              </a:bodyPr>
              <a:lstStyle/>
              <a:p>
                <a:r>
                  <a:rPr lang="en-US" sz="1000" b="1" dirty="0" err="1">
                    <a:latin typeface="+mj-lt"/>
                  </a:rPr>
                  <a:t>VB+</a:t>
                </a:r>
                <a:r>
                  <a:rPr lang="en-US" sz="1000" b="1" dirty="0" err="1">
                    <a:solidFill>
                      <a:srgbClr val="FF0000"/>
                    </a:solidFill>
                    <a:latin typeface="+mj-lt"/>
                  </a:rPr>
                  <a:t>uORF</a:t>
                </a:r>
                <a:endParaRPr lang="he-IL" sz="1000" b="1" dirty="0">
                  <a:latin typeface="+mj-lt"/>
                </a:endParaRPr>
              </a:p>
            </p:txBody>
          </p:sp>
          <p:sp>
            <p:nvSpPr>
              <p:cNvPr id="5" name="TextBox 4"/>
              <p:cNvSpPr txBox="1"/>
              <p:nvPr/>
            </p:nvSpPr>
            <p:spPr>
              <a:xfrm>
                <a:off x="533400" y="5795962"/>
                <a:ext cx="609600" cy="246221"/>
              </a:xfrm>
              <a:prstGeom prst="rect">
                <a:avLst/>
              </a:prstGeom>
              <a:noFill/>
            </p:spPr>
            <p:txBody>
              <a:bodyPr wrap="square" rtlCol="0">
                <a:spAutoFit/>
              </a:bodyPr>
              <a:lstStyle/>
              <a:p>
                <a:r>
                  <a:rPr lang="el-GR" sz="1000" b="1" dirty="0">
                    <a:latin typeface="+mj-lt"/>
                  </a:rPr>
                  <a:t>α</a:t>
                </a:r>
                <a:r>
                  <a:rPr lang="en-US" sz="1000" b="1" dirty="0">
                    <a:latin typeface="+mj-lt"/>
                  </a:rPr>
                  <a:t>-BSD</a:t>
                </a:r>
              </a:p>
            </p:txBody>
          </p:sp>
        </p:grpSp>
      </p:grpSp>
      <p:sp>
        <p:nvSpPr>
          <p:cNvPr id="37" name="מלבן 7"/>
          <p:cNvSpPr/>
          <p:nvPr/>
        </p:nvSpPr>
        <p:spPr>
          <a:xfrm>
            <a:off x="5235330" y="5336679"/>
            <a:ext cx="2933977" cy="993308"/>
          </a:xfrm>
          <a:prstGeom prst="rect">
            <a:avLst/>
          </a:prstGeom>
        </p:spPr>
        <p:txBody>
          <a:bodyPr vert="horz" lIns="91440" tIns="45720" rIns="91440" bIns="45720" rtlCol="0" anchor="ctr">
            <a:noAutofit/>
          </a:bodyPr>
          <a:lstStyle/>
          <a:p>
            <a:pPr marL="342900" indent="-342900" algn="l">
              <a:lnSpc>
                <a:spcPct val="170000"/>
              </a:lnSpc>
              <a:spcBef>
                <a:spcPct val="0"/>
              </a:spcBef>
              <a:buFont typeface="Arial" panose="020B0604020202020204" pitchFamily="34" charset="0"/>
              <a:buChar char="•"/>
            </a:pPr>
            <a:endParaRPr lang="en-US" dirty="0">
              <a:latin typeface="+mj-lt"/>
              <a:ea typeface="+mj-ea"/>
              <a:cs typeface="+mj-cs"/>
            </a:endParaRPr>
          </a:p>
        </p:txBody>
      </p:sp>
      <p:sp>
        <p:nvSpPr>
          <p:cNvPr id="41" name="מלבן 7"/>
          <p:cNvSpPr/>
          <p:nvPr/>
        </p:nvSpPr>
        <p:spPr>
          <a:xfrm>
            <a:off x="5371822" y="5187462"/>
            <a:ext cx="3695977" cy="1447800"/>
          </a:xfrm>
          <a:prstGeom prst="rect">
            <a:avLst/>
          </a:prstGeom>
        </p:spPr>
        <p:txBody>
          <a:bodyPr vert="horz" lIns="91440" tIns="45720" rIns="91440" bIns="45720" rtlCol="0" anchor="ctr">
            <a:noAutofit/>
          </a:bodyPr>
          <a:lstStyle/>
          <a:p>
            <a:pPr marL="342900" indent="-342900" algn="l">
              <a:lnSpc>
                <a:spcPct val="170000"/>
              </a:lnSpc>
              <a:spcBef>
                <a:spcPct val="0"/>
              </a:spcBef>
              <a:buFont typeface="Arial" panose="020B0604020202020204" pitchFamily="34" charset="0"/>
              <a:buChar char="•"/>
            </a:pPr>
            <a:endParaRPr lang="en-US" dirty="0">
              <a:latin typeface="+mj-lt"/>
              <a:ea typeface="+mj-ea"/>
              <a:cs typeface="+mj-cs"/>
            </a:endParaRPr>
          </a:p>
        </p:txBody>
      </p:sp>
      <p:grpSp>
        <p:nvGrpSpPr>
          <p:cNvPr id="12" name="Group 11"/>
          <p:cNvGrpSpPr/>
          <p:nvPr/>
        </p:nvGrpSpPr>
        <p:grpSpPr>
          <a:xfrm>
            <a:off x="5287200" y="4225495"/>
            <a:ext cx="3399600" cy="1447800"/>
            <a:chOff x="5287200" y="4225495"/>
            <a:chExt cx="3399600" cy="1447800"/>
          </a:xfrm>
        </p:grpSpPr>
        <p:grpSp>
          <p:nvGrpSpPr>
            <p:cNvPr id="13" name="Group 5"/>
            <p:cNvGrpSpPr/>
            <p:nvPr/>
          </p:nvGrpSpPr>
          <p:grpSpPr>
            <a:xfrm>
              <a:off x="5287200" y="5053822"/>
              <a:ext cx="3399600" cy="619473"/>
              <a:chOff x="1534725" y="4342755"/>
              <a:chExt cx="6024000" cy="945551"/>
            </a:xfrm>
          </p:grpSpPr>
          <p:grpSp>
            <p:nvGrpSpPr>
              <p:cNvPr id="14" name="Group 30"/>
              <p:cNvGrpSpPr/>
              <p:nvPr/>
            </p:nvGrpSpPr>
            <p:grpSpPr>
              <a:xfrm>
                <a:off x="1534725" y="4342755"/>
                <a:ext cx="6024000" cy="945551"/>
                <a:chOff x="1288738" y="3266710"/>
                <a:chExt cx="6024000" cy="945551"/>
              </a:xfrm>
            </p:grpSpPr>
            <p:sp>
              <p:nvSpPr>
                <p:cNvPr id="23" name="TextBox 22"/>
                <p:cNvSpPr txBox="1"/>
                <p:nvPr/>
              </p:nvSpPr>
              <p:spPr>
                <a:xfrm>
                  <a:off x="1288738" y="3808387"/>
                  <a:ext cx="2670916" cy="403874"/>
                </a:xfrm>
                <a:prstGeom prst="rect">
                  <a:avLst/>
                </a:prstGeom>
                <a:noFill/>
              </p:spPr>
              <p:txBody>
                <a:bodyPr wrap="square" rtlCol="1">
                  <a:spAutoFit/>
                </a:bodyPr>
                <a:lstStyle/>
                <a:p>
                  <a:pPr algn="ctr"/>
                  <a:r>
                    <a:rPr lang="en-US" sz="1400" b="1" i="1" dirty="0">
                      <a:solidFill>
                        <a:srgbClr val="FF0000"/>
                      </a:solidFill>
                    </a:rPr>
                    <a:t>var2csa</a:t>
                  </a:r>
                  <a:r>
                    <a:rPr lang="en-US" sz="1400" i="1" dirty="0">
                      <a:solidFill>
                        <a:srgbClr val="FF0000"/>
                      </a:solidFill>
                    </a:rPr>
                    <a:t> </a:t>
                  </a:r>
                  <a:r>
                    <a:rPr lang="en-US" sz="1400" dirty="0"/>
                    <a:t>promoter</a:t>
                  </a:r>
                  <a:endParaRPr lang="he-IL" sz="1400" dirty="0"/>
                </a:p>
              </p:txBody>
            </p:sp>
            <p:grpSp>
              <p:nvGrpSpPr>
                <p:cNvPr id="15" name="Group 96"/>
                <p:cNvGrpSpPr/>
                <p:nvPr/>
              </p:nvGrpSpPr>
              <p:grpSpPr>
                <a:xfrm>
                  <a:off x="2195824" y="3266710"/>
                  <a:ext cx="5116914" cy="630284"/>
                  <a:chOff x="2267832" y="1345267"/>
                  <a:chExt cx="5116914" cy="630284"/>
                </a:xfrm>
              </p:grpSpPr>
              <p:cxnSp>
                <p:nvCxnSpPr>
                  <p:cNvPr id="25" name="Straight Connector 4"/>
                  <p:cNvCxnSpPr/>
                  <p:nvPr/>
                </p:nvCxnSpPr>
                <p:spPr>
                  <a:xfrm>
                    <a:off x="2267832" y="1745999"/>
                    <a:ext cx="511691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6" name="Rectangle 16"/>
                  <p:cNvSpPr/>
                  <p:nvPr/>
                </p:nvSpPr>
                <p:spPr>
                  <a:xfrm>
                    <a:off x="6228478" y="1628800"/>
                    <a:ext cx="936105" cy="2160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7" name="Group 86"/>
                  <p:cNvGrpSpPr/>
                  <p:nvPr/>
                </p:nvGrpSpPr>
                <p:grpSpPr>
                  <a:xfrm>
                    <a:off x="2340621" y="1345267"/>
                    <a:ext cx="4909102" cy="630284"/>
                    <a:chOff x="2340621" y="1345267"/>
                    <a:chExt cx="4909102" cy="630284"/>
                  </a:xfrm>
                </p:grpSpPr>
                <p:sp>
                  <p:nvSpPr>
                    <p:cNvPr id="29" name="Rectangle 18"/>
                    <p:cNvSpPr/>
                    <p:nvPr/>
                  </p:nvSpPr>
                  <p:spPr>
                    <a:xfrm>
                      <a:off x="3887521" y="1628800"/>
                      <a:ext cx="1800199" cy="2160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9" name="Group 123"/>
                    <p:cNvGrpSpPr/>
                    <p:nvPr/>
                  </p:nvGrpSpPr>
                  <p:grpSpPr>
                    <a:xfrm>
                      <a:off x="2340621" y="1345267"/>
                      <a:ext cx="4909102" cy="630284"/>
                      <a:chOff x="2322865" y="728728"/>
                      <a:chExt cx="3831497" cy="399517"/>
                    </a:xfrm>
                  </p:grpSpPr>
                  <p:grpSp>
                    <p:nvGrpSpPr>
                      <p:cNvPr id="20" name="Group 119"/>
                      <p:cNvGrpSpPr/>
                      <p:nvPr/>
                    </p:nvGrpSpPr>
                    <p:grpSpPr>
                      <a:xfrm>
                        <a:off x="2322865" y="728728"/>
                        <a:ext cx="2946042" cy="399517"/>
                        <a:chOff x="2322865" y="728728"/>
                        <a:chExt cx="2946042" cy="399517"/>
                      </a:xfrm>
                    </p:grpSpPr>
                    <p:grpSp>
                      <p:nvGrpSpPr>
                        <p:cNvPr id="24" name="Group 69"/>
                        <p:cNvGrpSpPr/>
                        <p:nvPr/>
                      </p:nvGrpSpPr>
                      <p:grpSpPr>
                        <a:xfrm>
                          <a:off x="2322865" y="728728"/>
                          <a:ext cx="2946042" cy="399517"/>
                          <a:chOff x="2394873" y="656720"/>
                          <a:chExt cx="2946042" cy="399517"/>
                        </a:xfrm>
                      </p:grpSpPr>
                      <p:cxnSp>
                        <p:nvCxnSpPr>
                          <p:cNvPr id="35" name="Elbow Connector 24"/>
                          <p:cNvCxnSpPr/>
                          <p:nvPr/>
                        </p:nvCxnSpPr>
                        <p:spPr>
                          <a:xfrm flipV="1">
                            <a:off x="2394873" y="656720"/>
                            <a:ext cx="288032" cy="252000"/>
                          </a:xfrm>
                          <a:prstGeom prst="bentConnector3">
                            <a:avLst>
                              <a:gd name="adj1" fmla="val 50000"/>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38" name="Elbow Connector 25"/>
                          <p:cNvCxnSpPr/>
                          <p:nvPr/>
                        </p:nvCxnSpPr>
                        <p:spPr>
                          <a:xfrm rot="10800000" flipV="1">
                            <a:off x="5052914" y="759586"/>
                            <a:ext cx="288001" cy="296651"/>
                          </a:xfrm>
                          <a:prstGeom prst="bentConnector3">
                            <a:avLst>
                              <a:gd name="adj1" fmla="val 50000"/>
                            </a:avLst>
                          </a:prstGeom>
                          <a:ln w="15875">
                            <a:headEnd type="arrow"/>
                            <a:tailEnd type="arrow"/>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3594998" y="849953"/>
                          <a:ext cx="1405036" cy="253114"/>
                        </a:xfrm>
                        <a:prstGeom prst="rect">
                          <a:avLst/>
                        </a:prstGeom>
                        <a:noFill/>
                      </p:spPr>
                      <p:txBody>
                        <a:bodyPr wrap="square" rtlCol="1">
                          <a:spAutoFit/>
                        </a:bodyPr>
                        <a:lstStyle/>
                        <a:p>
                          <a:pPr algn="ctr"/>
                          <a:r>
                            <a:rPr lang="en-US" sz="1100" b="1" i="1" dirty="0"/>
                            <a:t>BSD</a:t>
                          </a:r>
                          <a:endParaRPr lang="he-IL" sz="1100" b="1" i="1" dirty="0"/>
                        </a:p>
                      </p:txBody>
                    </p:sp>
                  </p:grpSp>
                  <p:sp>
                    <p:nvSpPr>
                      <p:cNvPr id="32" name="TextBox 31"/>
                      <p:cNvSpPr txBox="1"/>
                      <p:nvPr/>
                    </p:nvSpPr>
                    <p:spPr>
                      <a:xfrm>
                        <a:off x="5259549" y="868578"/>
                        <a:ext cx="894813" cy="223336"/>
                      </a:xfrm>
                      <a:prstGeom prst="rect">
                        <a:avLst/>
                      </a:prstGeom>
                      <a:noFill/>
                    </p:spPr>
                    <p:txBody>
                      <a:bodyPr wrap="square" rtlCol="1">
                        <a:spAutoFit/>
                      </a:bodyPr>
                      <a:lstStyle/>
                      <a:p>
                        <a:pPr algn="ctr"/>
                        <a:r>
                          <a:rPr lang="en-US" sz="900" b="1" i="1" dirty="0" err="1"/>
                          <a:t>hDHFR</a:t>
                        </a:r>
                        <a:endParaRPr lang="he-IL" sz="900" b="1" i="1" dirty="0"/>
                      </a:p>
                    </p:txBody>
                  </p:sp>
                </p:grpSp>
              </p:grpSp>
            </p:grpSp>
          </p:grpSp>
          <p:sp>
            <p:nvSpPr>
              <p:cNvPr id="21" name="Rectangle 9"/>
              <p:cNvSpPr/>
              <p:nvPr/>
            </p:nvSpPr>
            <p:spPr>
              <a:xfrm>
                <a:off x="2917377" y="4625950"/>
                <a:ext cx="576129" cy="21602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TextBox 21"/>
              <p:cNvSpPr txBox="1"/>
              <p:nvPr/>
            </p:nvSpPr>
            <p:spPr>
              <a:xfrm>
                <a:off x="2760509" y="4555335"/>
                <a:ext cx="935099" cy="375827"/>
              </a:xfrm>
              <a:prstGeom prst="rect">
                <a:avLst/>
              </a:prstGeom>
              <a:noFill/>
            </p:spPr>
            <p:txBody>
              <a:bodyPr wrap="square" rtlCol="1">
                <a:spAutoFit/>
              </a:bodyPr>
              <a:lstStyle/>
              <a:p>
                <a:pPr algn="ctr"/>
                <a:r>
                  <a:rPr lang="en-US" sz="1000" b="1" dirty="0" err="1"/>
                  <a:t>uORF</a:t>
                </a:r>
                <a:endParaRPr lang="he-IL" sz="1000" b="1" dirty="0"/>
              </a:p>
            </p:txBody>
          </p:sp>
        </p:grpSp>
        <p:grpSp>
          <p:nvGrpSpPr>
            <p:cNvPr id="28" name="Group 30"/>
            <p:cNvGrpSpPr/>
            <p:nvPr/>
          </p:nvGrpSpPr>
          <p:grpSpPr>
            <a:xfrm>
              <a:off x="5506192" y="4225495"/>
              <a:ext cx="3139102" cy="549499"/>
              <a:chOff x="1444603" y="3346752"/>
              <a:chExt cx="5702788" cy="806541"/>
            </a:xfrm>
          </p:grpSpPr>
          <p:sp>
            <p:nvSpPr>
              <p:cNvPr id="42" name="TextBox 41"/>
              <p:cNvSpPr txBox="1"/>
              <p:nvPr/>
            </p:nvSpPr>
            <p:spPr>
              <a:xfrm>
                <a:off x="1444603" y="3701544"/>
                <a:ext cx="2497613" cy="451749"/>
              </a:xfrm>
              <a:prstGeom prst="rect">
                <a:avLst/>
              </a:prstGeom>
              <a:noFill/>
            </p:spPr>
            <p:txBody>
              <a:bodyPr wrap="square" rtlCol="1">
                <a:spAutoFit/>
              </a:bodyPr>
              <a:lstStyle/>
              <a:p>
                <a:pPr algn="ctr"/>
                <a:r>
                  <a:rPr lang="en-US" sz="1400" b="1" i="1" dirty="0">
                    <a:solidFill>
                      <a:srgbClr val="FF0000"/>
                    </a:solidFill>
                  </a:rPr>
                  <a:t>var</a:t>
                </a:r>
                <a:r>
                  <a:rPr lang="en-US" sz="1400" i="1" dirty="0"/>
                  <a:t> </a:t>
                </a:r>
                <a:r>
                  <a:rPr lang="en-US" sz="1400" dirty="0"/>
                  <a:t>promoter</a:t>
                </a:r>
                <a:endParaRPr lang="he-IL" sz="1400" dirty="0"/>
              </a:p>
            </p:txBody>
          </p:sp>
          <p:grpSp>
            <p:nvGrpSpPr>
              <p:cNvPr id="30" name="Group 96"/>
              <p:cNvGrpSpPr/>
              <p:nvPr/>
            </p:nvGrpSpPr>
            <p:grpSpPr>
              <a:xfrm>
                <a:off x="1902232" y="3346752"/>
                <a:ext cx="5245159" cy="550242"/>
                <a:chOff x="1974240" y="1425309"/>
                <a:chExt cx="5245159" cy="550242"/>
              </a:xfrm>
            </p:grpSpPr>
            <p:cxnSp>
              <p:nvCxnSpPr>
                <p:cNvPr id="44" name="Straight Connector 4"/>
                <p:cNvCxnSpPr/>
                <p:nvPr/>
              </p:nvCxnSpPr>
              <p:spPr>
                <a:xfrm>
                  <a:off x="1974240" y="1745999"/>
                  <a:ext cx="5245159"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5" name="Rectangle 35"/>
                <p:cNvSpPr/>
                <p:nvPr/>
              </p:nvSpPr>
              <p:spPr>
                <a:xfrm>
                  <a:off x="6037250" y="1628800"/>
                  <a:ext cx="936104" cy="21602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1" name="Group 86"/>
                <p:cNvGrpSpPr/>
                <p:nvPr/>
              </p:nvGrpSpPr>
              <p:grpSpPr>
                <a:xfrm>
                  <a:off x="2148789" y="1425309"/>
                  <a:ext cx="4901876" cy="550242"/>
                  <a:chOff x="2148789" y="1425309"/>
                  <a:chExt cx="4901876" cy="550242"/>
                </a:xfrm>
              </p:grpSpPr>
              <p:sp>
                <p:nvSpPr>
                  <p:cNvPr id="47" name="Rectangle 37"/>
                  <p:cNvSpPr/>
                  <p:nvPr/>
                </p:nvSpPr>
                <p:spPr>
                  <a:xfrm>
                    <a:off x="3721425" y="1628800"/>
                    <a:ext cx="1844307" cy="2160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3" name="Group 123"/>
                  <p:cNvGrpSpPr/>
                  <p:nvPr/>
                </p:nvGrpSpPr>
                <p:grpSpPr>
                  <a:xfrm>
                    <a:off x="2148789" y="1425309"/>
                    <a:ext cx="4901876" cy="550242"/>
                    <a:chOff x="2173144" y="779464"/>
                    <a:chExt cx="3825857" cy="348781"/>
                  </a:xfrm>
                </p:grpSpPr>
                <p:grpSp>
                  <p:nvGrpSpPr>
                    <p:cNvPr id="36" name="Group 119"/>
                    <p:cNvGrpSpPr/>
                    <p:nvPr/>
                  </p:nvGrpSpPr>
                  <p:grpSpPr>
                    <a:xfrm>
                      <a:off x="2173144" y="779464"/>
                      <a:ext cx="3015315" cy="348781"/>
                      <a:chOff x="2173144" y="779464"/>
                      <a:chExt cx="3015315" cy="348781"/>
                    </a:xfrm>
                  </p:grpSpPr>
                  <p:grpSp>
                    <p:nvGrpSpPr>
                      <p:cNvPr id="39" name="Group 69"/>
                      <p:cNvGrpSpPr/>
                      <p:nvPr/>
                    </p:nvGrpSpPr>
                    <p:grpSpPr>
                      <a:xfrm>
                        <a:off x="2173144" y="779464"/>
                        <a:ext cx="3015315" cy="348781"/>
                        <a:chOff x="2245152" y="707456"/>
                        <a:chExt cx="3015315" cy="348781"/>
                      </a:xfrm>
                    </p:grpSpPr>
                    <p:cxnSp>
                      <p:nvCxnSpPr>
                        <p:cNvPr id="53" name="Elbow Connector 43"/>
                        <p:cNvCxnSpPr/>
                        <p:nvPr/>
                      </p:nvCxnSpPr>
                      <p:spPr>
                        <a:xfrm flipV="1">
                          <a:off x="2245152" y="707456"/>
                          <a:ext cx="288032" cy="201561"/>
                        </a:xfrm>
                        <a:prstGeom prst="bentConnector3">
                          <a:avLst>
                            <a:gd name="adj1" fmla="val 50000"/>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54" name="Elbow Connector 44"/>
                        <p:cNvCxnSpPr/>
                        <p:nvPr/>
                      </p:nvCxnSpPr>
                      <p:spPr>
                        <a:xfrm rot="10800000" flipV="1">
                          <a:off x="4972467" y="759586"/>
                          <a:ext cx="288000" cy="296651"/>
                        </a:xfrm>
                        <a:prstGeom prst="bentConnector3">
                          <a:avLst>
                            <a:gd name="adj1" fmla="val 50000"/>
                          </a:avLst>
                        </a:prstGeom>
                        <a:ln w="15875">
                          <a:headEnd type="arrow"/>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3423209" y="859522"/>
                        <a:ext cx="1405036" cy="243396"/>
                      </a:xfrm>
                      <a:prstGeom prst="rect">
                        <a:avLst/>
                      </a:prstGeom>
                      <a:noFill/>
                    </p:spPr>
                    <p:txBody>
                      <a:bodyPr wrap="square" rtlCol="1">
                        <a:spAutoFit/>
                      </a:bodyPr>
                      <a:lstStyle/>
                      <a:p>
                        <a:pPr algn="ctr"/>
                        <a:r>
                          <a:rPr lang="en-US" sz="1100" b="1" i="1" dirty="0"/>
                          <a:t>BSD</a:t>
                        </a:r>
                        <a:endParaRPr lang="he-IL" sz="1100" b="1" i="1" dirty="0"/>
                      </a:p>
                    </p:txBody>
                  </p:sp>
                </p:grpSp>
                <p:sp>
                  <p:nvSpPr>
                    <p:cNvPr id="50" name="TextBox 49"/>
                    <p:cNvSpPr txBox="1"/>
                    <p:nvPr/>
                  </p:nvSpPr>
                  <p:spPr>
                    <a:xfrm>
                      <a:off x="5189103" y="870103"/>
                      <a:ext cx="809898" cy="214761"/>
                    </a:xfrm>
                    <a:prstGeom prst="rect">
                      <a:avLst/>
                    </a:prstGeom>
                    <a:noFill/>
                  </p:spPr>
                  <p:txBody>
                    <a:bodyPr wrap="square" rtlCol="1">
                      <a:spAutoFit/>
                    </a:bodyPr>
                    <a:lstStyle/>
                    <a:p>
                      <a:pPr algn="ctr"/>
                      <a:r>
                        <a:rPr lang="en-US" sz="900" b="1" i="1" dirty="0" err="1"/>
                        <a:t>hDHFR</a:t>
                      </a:r>
                      <a:endParaRPr lang="he-IL" sz="900" b="1" i="1" dirty="0"/>
                    </a:p>
                  </p:txBody>
                </p:sp>
              </p:grpSp>
            </p:grpSp>
          </p:grpSp>
        </p:grpSp>
      </p:grpSp>
      <p:pic>
        <p:nvPicPr>
          <p:cNvPr id="55" name="Picture 3" descr="The image “file:///C:/Documents%20and%20Settings/Administrator/Desktop/PAM.jpeg” cannot be displayed, because it contains erro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4121" y="793741"/>
            <a:ext cx="3353678" cy="268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686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8662" y="500042"/>
            <a:ext cx="7594601" cy="830997"/>
          </a:xfrm>
          <a:prstGeom prst="rect">
            <a:avLst/>
          </a:prstGeom>
          <a:noFill/>
        </p:spPr>
        <p:txBody>
          <a:bodyPr wrap="square" rtlCol="0">
            <a:spAutoFit/>
          </a:bodyPr>
          <a:lstStyle/>
          <a:p>
            <a:pPr algn="ctr"/>
            <a:r>
              <a:rPr lang="en-US" sz="2400" dirty="0"/>
              <a:t>Role of KASH-domain proteins in regulating nuclear dynamics</a:t>
            </a:r>
          </a:p>
        </p:txBody>
      </p:sp>
      <p:grpSp>
        <p:nvGrpSpPr>
          <p:cNvPr id="2" name="Group 22"/>
          <p:cNvGrpSpPr/>
          <p:nvPr/>
        </p:nvGrpSpPr>
        <p:grpSpPr>
          <a:xfrm>
            <a:off x="609600" y="1981200"/>
            <a:ext cx="8001000" cy="4724400"/>
            <a:chOff x="365125" y="1092200"/>
            <a:chExt cx="4940300" cy="2879341"/>
          </a:xfrm>
        </p:grpSpPr>
        <p:grpSp>
          <p:nvGrpSpPr>
            <p:cNvPr id="3" name="Group 20"/>
            <p:cNvGrpSpPr/>
            <p:nvPr/>
          </p:nvGrpSpPr>
          <p:grpSpPr>
            <a:xfrm>
              <a:off x="365125" y="1092200"/>
              <a:ext cx="4940300" cy="2879341"/>
              <a:chOff x="365125" y="1092200"/>
              <a:chExt cx="4940300" cy="2879341"/>
            </a:xfrm>
          </p:grpSpPr>
          <p:pic>
            <p:nvPicPr>
              <p:cNvPr id="5" name="Picture 4"/>
              <p:cNvPicPr>
                <a:picLocks noChangeAspect="1"/>
              </p:cNvPicPr>
              <p:nvPr/>
            </p:nvPicPr>
            <p:blipFill rotWithShape="1">
              <a:blip r:embed="rId2"/>
              <a:srcRect t="21140"/>
              <a:stretch/>
            </p:blipFill>
            <p:spPr>
              <a:xfrm>
                <a:off x="365125" y="1092200"/>
                <a:ext cx="4940300" cy="2879341"/>
              </a:xfrm>
              <a:prstGeom prst="rect">
                <a:avLst/>
              </a:prstGeom>
            </p:spPr>
          </p:pic>
          <p:sp>
            <p:nvSpPr>
              <p:cNvPr id="15" name="TextBox 14"/>
              <p:cNvSpPr txBox="1"/>
              <p:nvPr/>
            </p:nvSpPr>
            <p:spPr>
              <a:xfrm>
                <a:off x="1955800" y="3464937"/>
                <a:ext cx="1714500" cy="369332"/>
              </a:xfrm>
              <a:prstGeom prst="rect">
                <a:avLst/>
              </a:prstGeom>
              <a:noFill/>
            </p:spPr>
            <p:txBody>
              <a:bodyPr wrap="square" rtlCol="0">
                <a:spAutoFit/>
              </a:bodyPr>
              <a:lstStyle/>
              <a:p>
                <a:pPr algn="ctr"/>
                <a:r>
                  <a:rPr lang="en-US" dirty="0"/>
                  <a:t>LINC complex</a:t>
                </a:r>
              </a:p>
            </p:txBody>
          </p:sp>
        </p:grpSp>
        <p:grpSp>
          <p:nvGrpSpPr>
            <p:cNvPr id="7" name="Group 15"/>
            <p:cNvGrpSpPr/>
            <p:nvPr/>
          </p:nvGrpSpPr>
          <p:grpSpPr>
            <a:xfrm>
              <a:off x="914400" y="1181100"/>
              <a:ext cx="4267200" cy="1524000"/>
              <a:chOff x="914400" y="1181100"/>
              <a:chExt cx="4267200" cy="1524000"/>
            </a:xfrm>
          </p:grpSpPr>
          <p:sp>
            <p:nvSpPr>
              <p:cNvPr id="4" name="Oval 3"/>
              <p:cNvSpPr/>
              <p:nvPr/>
            </p:nvSpPr>
            <p:spPr>
              <a:xfrm>
                <a:off x="914400" y="1511300"/>
                <a:ext cx="1244600" cy="1041400"/>
              </a:xfrm>
              <a:prstGeom prst="ellipse">
                <a:avLst/>
              </a:prstGeom>
              <a:noFill/>
              <a:ln w="190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98900" y="1600200"/>
                <a:ext cx="1282700" cy="1104900"/>
              </a:xfrm>
              <a:prstGeom prst="ellipse">
                <a:avLst/>
              </a:prstGeom>
              <a:noFill/>
              <a:ln w="190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327274" y="1181100"/>
                <a:ext cx="1482726" cy="1073150"/>
              </a:xfrm>
              <a:prstGeom prst="ellipse">
                <a:avLst/>
              </a:prstGeom>
              <a:noFill/>
              <a:ln w="190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36552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08594" y="0"/>
            <a:ext cx="6918882" cy="461665"/>
          </a:xfrm>
          <a:prstGeom prst="rect">
            <a:avLst/>
          </a:prstGeom>
          <a:noFill/>
        </p:spPr>
        <p:txBody>
          <a:bodyPr wrap="none" rtlCol="1">
            <a:spAutoFit/>
          </a:bodyPr>
          <a:lstStyle/>
          <a:p>
            <a:pPr algn="just"/>
            <a:r>
              <a:rPr lang="en-US" sz="2400" dirty="0"/>
              <a:t>The role of alternative splicing in Plasmodium biology</a:t>
            </a:r>
            <a:endParaRPr lang="he-IL" sz="2400" dirty="0"/>
          </a:p>
        </p:txBody>
      </p:sp>
      <p:pic>
        <p:nvPicPr>
          <p:cNvPr id="12" name="Picture 5" descr="C:\Documents and Settings\shirie\Desktop\f1_cart_s1_spec1_f2.jpg"/>
          <p:cNvPicPr>
            <a:picLocks noChangeAspect="1" noChangeArrowheads="1"/>
          </p:cNvPicPr>
          <p:nvPr/>
        </p:nvPicPr>
        <p:blipFill rotWithShape="1">
          <a:blip r:embed="rId3">
            <a:extLst>
              <a:ext uri="{28A0092B-C50C-407E-A947-70E740481C1C}">
                <a14:useLocalDpi xmlns:a14="http://schemas.microsoft.com/office/drawing/2010/main" val="0"/>
              </a:ext>
            </a:extLst>
          </a:blip>
          <a:srcRect l="33333" r="3333" b="12839"/>
          <a:stretch/>
        </p:blipFill>
        <p:spPr bwMode="auto">
          <a:xfrm>
            <a:off x="3000636" y="876086"/>
            <a:ext cx="1786476" cy="178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stretch>
            <a:fillRect/>
          </a:stretch>
        </p:blipFill>
        <p:spPr>
          <a:xfrm>
            <a:off x="4999317" y="922053"/>
            <a:ext cx="3657600" cy="899549"/>
          </a:xfrm>
          <a:prstGeom prst="rect">
            <a:avLst/>
          </a:prstGeom>
        </p:spPr>
      </p:pic>
      <p:grpSp>
        <p:nvGrpSpPr>
          <p:cNvPr id="3" name="Group 19"/>
          <p:cNvGrpSpPr/>
          <p:nvPr/>
        </p:nvGrpSpPr>
        <p:grpSpPr>
          <a:xfrm>
            <a:off x="2505313" y="3080629"/>
            <a:ext cx="3209925" cy="3153372"/>
            <a:chOff x="2505313" y="3080629"/>
            <a:chExt cx="3209925" cy="3153372"/>
          </a:xfrm>
        </p:grpSpPr>
        <p:pic>
          <p:nvPicPr>
            <p:cNvPr id="2" name="Picture 1"/>
            <p:cNvPicPr>
              <a:picLocks noChangeAspect="1"/>
            </p:cNvPicPr>
            <p:nvPr/>
          </p:nvPicPr>
          <p:blipFill>
            <a:blip r:embed="rId5" cstate="print"/>
            <a:stretch>
              <a:fillRect/>
            </a:stretch>
          </p:blipFill>
          <p:spPr>
            <a:xfrm>
              <a:off x="2505313" y="3614860"/>
              <a:ext cx="3209925" cy="2619141"/>
            </a:xfrm>
            <a:prstGeom prst="rect">
              <a:avLst/>
            </a:prstGeom>
          </p:spPr>
        </p:pic>
        <p:sp>
          <p:nvSpPr>
            <p:cNvPr id="6" name="TextBox 5"/>
            <p:cNvSpPr txBox="1"/>
            <p:nvPr/>
          </p:nvSpPr>
          <p:spPr>
            <a:xfrm>
              <a:off x="2819400" y="3080629"/>
              <a:ext cx="2514600" cy="584775"/>
            </a:xfrm>
            <a:prstGeom prst="rect">
              <a:avLst/>
            </a:prstGeom>
            <a:noFill/>
          </p:spPr>
          <p:txBody>
            <a:bodyPr wrap="square" rtlCol="0">
              <a:spAutoFit/>
            </a:bodyPr>
            <a:lstStyle/>
            <a:p>
              <a:r>
                <a:rPr lang="en-US" dirty="0"/>
                <a:t>Used the CRISPR/Cas9 to create inducible k/o line</a:t>
              </a:r>
            </a:p>
          </p:txBody>
        </p:sp>
      </p:grpSp>
      <p:sp>
        <p:nvSpPr>
          <p:cNvPr id="16" name="TextBox 15"/>
          <p:cNvSpPr txBox="1"/>
          <p:nvPr/>
        </p:nvSpPr>
        <p:spPr>
          <a:xfrm>
            <a:off x="6096000" y="3665404"/>
            <a:ext cx="2971800" cy="2185214"/>
          </a:xfrm>
          <a:prstGeom prst="rect">
            <a:avLst/>
          </a:prstGeom>
          <a:noFill/>
        </p:spPr>
        <p:txBody>
          <a:bodyPr wrap="square" rtlCol="0">
            <a:spAutoFit/>
          </a:bodyPr>
          <a:lstStyle/>
          <a:p>
            <a:pPr algn="l"/>
            <a:r>
              <a:rPr lang="en-US" dirty="0"/>
              <a:t>Use transgenic lines to:</a:t>
            </a:r>
          </a:p>
          <a:p>
            <a:pPr marL="342900" indent="-342900" algn="l">
              <a:buAutoNum type="arabicParenR"/>
            </a:pPr>
            <a:r>
              <a:rPr lang="en-US" dirty="0"/>
              <a:t>Proteomics – interacting proteins</a:t>
            </a:r>
          </a:p>
          <a:p>
            <a:pPr marL="342900" indent="-342900" algn="l">
              <a:buAutoNum type="arabicParenR"/>
            </a:pPr>
            <a:r>
              <a:rPr lang="en-US" dirty="0"/>
              <a:t>RNA-</a:t>
            </a:r>
            <a:r>
              <a:rPr lang="en-US" dirty="0" err="1"/>
              <a:t>seq</a:t>
            </a:r>
            <a:r>
              <a:rPr lang="en-US" dirty="0"/>
              <a:t> – changes in AS and transcription</a:t>
            </a:r>
          </a:p>
          <a:p>
            <a:pPr marL="342900" indent="-342900" algn="l">
              <a:buAutoNum type="arabicParenR"/>
            </a:pPr>
            <a:r>
              <a:rPr lang="en-US" dirty="0"/>
              <a:t>CLIP-</a:t>
            </a:r>
            <a:r>
              <a:rPr lang="en-US" dirty="0" err="1"/>
              <a:t>seq</a:t>
            </a:r>
            <a:r>
              <a:rPr lang="en-US" dirty="0"/>
              <a:t> – RNAs that are bound by PfSR1</a:t>
            </a:r>
          </a:p>
        </p:txBody>
      </p:sp>
      <p:sp>
        <p:nvSpPr>
          <p:cNvPr id="17" name="TextBox 16"/>
          <p:cNvSpPr txBox="1"/>
          <p:nvPr/>
        </p:nvSpPr>
        <p:spPr>
          <a:xfrm>
            <a:off x="5105400" y="1981200"/>
            <a:ext cx="3657600" cy="584775"/>
          </a:xfrm>
          <a:prstGeom prst="rect">
            <a:avLst/>
          </a:prstGeom>
          <a:noFill/>
        </p:spPr>
        <p:txBody>
          <a:bodyPr wrap="square" rtlCol="0">
            <a:spAutoFit/>
          </a:bodyPr>
          <a:lstStyle/>
          <a:p>
            <a:r>
              <a:rPr lang="en-US" dirty="0"/>
              <a:t>SR proteins are regulators of alternative splicing</a:t>
            </a:r>
          </a:p>
        </p:txBody>
      </p:sp>
      <p:grpSp>
        <p:nvGrpSpPr>
          <p:cNvPr id="5" name="Group 18"/>
          <p:cNvGrpSpPr/>
          <p:nvPr/>
        </p:nvGrpSpPr>
        <p:grpSpPr>
          <a:xfrm>
            <a:off x="0" y="2209800"/>
            <a:ext cx="2301348" cy="4252525"/>
            <a:chOff x="0" y="2209800"/>
            <a:chExt cx="2301348" cy="4252525"/>
          </a:xfrm>
        </p:grpSpPr>
        <p:pic>
          <p:nvPicPr>
            <p:cNvPr id="13" name="Picture 12"/>
            <p:cNvPicPr>
              <a:picLocks noChangeAspect="1"/>
            </p:cNvPicPr>
            <p:nvPr/>
          </p:nvPicPr>
          <p:blipFill rotWithShape="1">
            <a:blip r:embed="rId6"/>
            <a:srcRect r="9757"/>
            <a:stretch/>
          </p:blipFill>
          <p:spPr>
            <a:xfrm>
              <a:off x="0" y="2209800"/>
              <a:ext cx="2301348" cy="3913971"/>
            </a:xfrm>
            <a:prstGeom prst="rect">
              <a:avLst/>
            </a:prstGeom>
          </p:spPr>
        </p:pic>
        <p:sp>
          <p:nvSpPr>
            <p:cNvPr id="18" name="TextBox 17"/>
            <p:cNvSpPr txBox="1"/>
            <p:nvPr/>
          </p:nvSpPr>
          <p:spPr>
            <a:xfrm>
              <a:off x="76200" y="6123771"/>
              <a:ext cx="2057400" cy="338554"/>
            </a:xfrm>
            <a:prstGeom prst="rect">
              <a:avLst/>
            </a:prstGeom>
            <a:noFill/>
          </p:spPr>
          <p:txBody>
            <a:bodyPr wrap="square" rtlCol="0">
              <a:spAutoFit/>
            </a:bodyPr>
            <a:lstStyle/>
            <a:p>
              <a:r>
                <a:rPr lang="en-US" dirty="0" err="1"/>
                <a:t>Eshar</a:t>
              </a:r>
              <a:r>
                <a:rPr lang="en-US" dirty="0"/>
                <a:t> et al, </a:t>
              </a:r>
              <a:r>
                <a:rPr lang="en-US" i="1" dirty="0"/>
                <a:t>NAR</a:t>
              </a:r>
              <a:r>
                <a:rPr lang="en-US" dirty="0"/>
                <a:t> 2012</a:t>
              </a:r>
            </a:p>
          </p:txBody>
        </p:sp>
      </p:grpSp>
    </p:spTree>
    <p:extLst>
      <p:ext uri="{BB962C8B-B14F-4D97-AF65-F5344CB8AC3E}">
        <p14:creationId xmlns:p14="http://schemas.microsoft.com/office/powerpoint/2010/main" val="412611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4420465-DD7E-4FFC-83AC-248E1ACEE9AD}"/>
              </a:ext>
            </a:extLst>
          </p:cNvPr>
          <p:cNvSpPr>
            <a:spLocks noGrp="1"/>
          </p:cNvSpPr>
          <p:nvPr>
            <p:ph type="title"/>
          </p:nvPr>
        </p:nvSpPr>
        <p:spPr/>
        <p:txBody>
          <a:bodyPr/>
          <a:lstStyle/>
          <a:p>
            <a:pPr algn="ctr"/>
            <a:r>
              <a:rPr lang="en-US" dirty="0"/>
              <a:t>Alternative splicing</a:t>
            </a:r>
            <a:endParaRPr lang="he-IL" dirty="0"/>
          </a:p>
        </p:txBody>
      </p:sp>
      <p:pic>
        <p:nvPicPr>
          <p:cNvPr id="1026" name="Picture 2" descr="Image result for alternative splicing">
            <a:extLst>
              <a:ext uri="{FF2B5EF4-FFF2-40B4-BE49-F238E27FC236}">
                <a16:creationId xmlns:a16="http://schemas.microsoft.com/office/drawing/2014/main" id="{FBE9366C-5441-41BA-A72B-9A51E5FBF0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2291" y="1916832"/>
            <a:ext cx="7779904" cy="4450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8024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Verve</Template>
  <TotalTime>3237</TotalTime>
  <Words>425</Words>
  <Application>Microsoft Office PowerPoint</Application>
  <PresentationFormat>‫הצגה על המסך (4:3)</PresentationFormat>
  <Paragraphs>97</Paragraphs>
  <Slides>17</Slides>
  <Notes>5</Notes>
  <HiddenSlides>0</HiddenSlides>
  <MMClips>0</MMClips>
  <ScaleCrop>false</ScaleCrop>
  <HeadingPairs>
    <vt:vector size="6" baseType="variant">
      <vt:variant>
        <vt:lpstr>גופנים בשימוש</vt:lpstr>
      </vt:variant>
      <vt:variant>
        <vt:i4>11</vt:i4>
      </vt:variant>
      <vt:variant>
        <vt:lpstr>ערכת נושא</vt:lpstr>
      </vt:variant>
      <vt:variant>
        <vt:i4>1</vt:i4>
      </vt:variant>
      <vt:variant>
        <vt:lpstr>כותרות שקופיות</vt:lpstr>
      </vt:variant>
      <vt:variant>
        <vt:i4>17</vt:i4>
      </vt:variant>
    </vt:vector>
  </HeadingPairs>
  <TitlesOfParts>
    <vt:vector size="29" baseType="lpstr">
      <vt:lpstr>SimSun</vt:lpstr>
      <vt:lpstr>Aharoni</vt:lpstr>
      <vt:lpstr>Arial</vt:lpstr>
      <vt:lpstr>Calibri</vt:lpstr>
      <vt:lpstr>Century Gothic</vt:lpstr>
      <vt:lpstr>Gisha</vt:lpstr>
      <vt:lpstr>msgothic</vt:lpstr>
      <vt:lpstr>Times New Roman</vt:lpstr>
      <vt:lpstr>Times New Roman (Hebrew)</vt:lpstr>
      <vt:lpstr>Verdana</vt:lpstr>
      <vt:lpstr>Wingdings 2</vt:lpstr>
      <vt:lpstr>Verve</vt:lpstr>
      <vt:lpstr>Auto-regulation of PfSR1in plasmodium falciparum</vt:lpstr>
      <vt:lpstr>Plasmodium falciparum</vt:lpstr>
      <vt:lpstr>מצגת של PowerPoint‏</vt:lpstr>
      <vt:lpstr>מצגת של PowerPoint‏</vt:lpstr>
      <vt:lpstr>מצגת של PowerPoint‏</vt:lpstr>
      <vt:lpstr>מצגת של PowerPoint‏</vt:lpstr>
      <vt:lpstr>מצגת של PowerPoint‏</vt:lpstr>
      <vt:lpstr>מצגת של PowerPoint‏</vt:lpstr>
      <vt:lpstr>Alternative splicing</vt:lpstr>
      <vt:lpstr>Alternative splicing </vt:lpstr>
      <vt:lpstr>pfSR1</vt:lpstr>
      <vt:lpstr>Pfsr1 autoregulation</vt:lpstr>
      <vt:lpstr>מצגת של PowerPoint‏</vt:lpstr>
      <vt:lpstr>CHX experiment</vt:lpstr>
      <vt:lpstr>My project right now</vt:lpstr>
      <vt:lpstr>Difficulties and strengths </vt:lpstr>
      <vt:lpstr>מצגת של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Auto-regulation of PfSR1</dc:title>
  <dc:creator>shanya</dc:creator>
  <cp:lastModifiedBy>Shani</cp:lastModifiedBy>
  <cp:revision>51</cp:revision>
  <dcterms:created xsi:type="dcterms:W3CDTF">2017-07-02T09:12:08Z</dcterms:created>
  <dcterms:modified xsi:type="dcterms:W3CDTF">2017-07-22T18:59:26Z</dcterms:modified>
</cp:coreProperties>
</file>